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0" r:id="rId18"/>
    <p:sldId id="269" r:id="rId19"/>
    <p:sldId id="272" r:id="rId20"/>
    <p:sldId id="273" r:id="rId21"/>
    <p:sldId id="274" r:id="rId22"/>
    <p:sldId id="275" r:id="rId23"/>
    <p:sldId id="276" r:id="rId24"/>
    <p:sldId id="277" r:id="rId25"/>
    <p:sldId id="278" r:id="rId26"/>
    <p:sldId id="383" r:id="rId27"/>
    <p:sldId id="280" r:id="rId28"/>
    <p:sldId id="371" r:id="rId29"/>
    <p:sldId id="373" r:id="rId30"/>
    <p:sldId id="374" r:id="rId31"/>
    <p:sldId id="375" r:id="rId32"/>
    <p:sldId id="281" r:id="rId33"/>
    <p:sldId id="282" r:id="rId34"/>
    <p:sldId id="376" r:id="rId35"/>
    <p:sldId id="283" r:id="rId36"/>
    <p:sldId id="377" r:id="rId37"/>
    <p:sldId id="378" r:id="rId38"/>
    <p:sldId id="284" r:id="rId39"/>
    <p:sldId id="379" r:id="rId40"/>
    <p:sldId id="380" r:id="rId41"/>
    <p:sldId id="381" r:id="rId42"/>
    <p:sldId id="382" r:id="rId43"/>
    <p:sldId id="285" r:id="rId44"/>
    <p:sldId id="287" r:id="rId45"/>
    <p:sldId id="286"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3" r:id="rId61"/>
    <p:sldId id="305" r:id="rId62"/>
    <p:sldId id="307" r:id="rId63"/>
    <p:sldId id="308" r:id="rId64"/>
    <p:sldId id="309" r:id="rId65"/>
    <p:sldId id="310" r:id="rId66"/>
    <p:sldId id="312" r:id="rId67"/>
    <p:sldId id="313" r:id="rId68"/>
    <p:sldId id="314" r:id="rId69"/>
    <p:sldId id="315" r:id="rId70"/>
    <p:sldId id="311"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7" r:id="rId87"/>
    <p:sldId id="338" r:id="rId88"/>
    <p:sldId id="339" r:id="rId89"/>
    <p:sldId id="340" r:id="rId90"/>
    <p:sldId id="341" r:id="rId91"/>
    <p:sldId id="316" r:id="rId92"/>
    <p:sldId id="342" r:id="rId93"/>
    <p:sldId id="343" r:id="rId94"/>
    <p:sldId id="344" r:id="rId95"/>
    <p:sldId id="345"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8" r:id="rId109"/>
    <p:sldId id="367" r:id="rId110"/>
    <p:sldId id="369" r:id="rId111"/>
    <p:sldId id="370"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893" autoAdjust="0"/>
    <p:restoredTop sz="94660"/>
  </p:normalViewPr>
  <p:slideViewPr>
    <p:cSldViewPr snapToGrid="0">
      <p:cViewPr varScale="1">
        <p:scale>
          <a:sx n="76" d="100"/>
          <a:sy n="76" d="100"/>
        </p:scale>
        <p:origin x="21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6/11/relationships/changesInfo" Target="changesInfos/changesInfo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bhav Regmi" userId="S::shadbhav.80222@gandakiuniversity.edu.np::50a145a1-f042-4b19-a2fd-a761fd988191" providerId="AD" clId="Web-{C5E0A4F1-0326-4E5B-BD64-4CFB2D03A00D}"/>
    <pc:docChg chg="sldOrd">
      <pc:chgData name="Shadbhav Regmi" userId="S::shadbhav.80222@gandakiuniversity.edu.np::50a145a1-f042-4b19-a2fd-a761fd988191" providerId="AD" clId="Web-{C5E0A4F1-0326-4E5B-BD64-4CFB2D03A00D}" dt="2024-05-25T12:04:28.615" v="0"/>
      <pc:docMkLst>
        <pc:docMk/>
      </pc:docMkLst>
      <pc:sldChg chg="ord">
        <pc:chgData name="Shadbhav Regmi" userId="S::shadbhav.80222@gandakiuniversity.edu.np::50a145a1-f042-4b19-a2fd-a761fd988191" providerId="AD" clId="Web-{C5E0A4F1-0326-4E5B-BD64-4CFB2D03A00D}" dt="2024-05-25T12:04:28.615" v="0"/>
        <pc:sldMkLst>
          <pc:docMk/>
          <pc:sldMk cId="3827175539" sldId="367"/>
        </pc:sldMkLst>
      </pc:sldChg>
    </pc:docChg>
  </pc:docChgLst>
  <pc:docChgLst>
    <pc:chgData name="RK" userId="8237155b-2222-4417-92a6-57c921e4b788" providerId="ADAL" clId="{072C7B06-E453-448E-8865-DED0080C2CAF}"/>
    <pc:docChg chg="addSld delSld modSld">
      <pc:chgData name="RK" userId="8237155b-2222-4417-92a6-57c921e4b788" providerId="ADAL" clId="{072C7B06-E453-448E-8865-DED0080C2CAF}" dt="2024-01-05T03:11:12.982" v="1" actId="47"/>
      <pc:docMkLst>
        <pc:docMk/>
      </pc:docMkLst>
      <pc:sldChg chg="del">
        <pc:chgData name="RK" userId="8237155b-2222-4417-92a6-57c921e4b788" providerId="ADAL" clId="{072C7B06-E453-448E-8865-DED0080C2CAF}" dt="2024-01-05T03:11:12.982" v="1" actId="47"/>
        <pc:sldMkLst>
          <pc:docMk/>
          <pc:sldMk cId="1842929224" sldId="317"/>
        </pc:sldMkLst>
      </pc:sldChg>
      <pc:sldChg chg="add">
        <pc:chgData name="RK" userId="8237155b-2222-4417-92a6-57c921e4b788" providerId="ADAL" clId="{072C7B06-E453-448E-8865-DED0080C2CAF}" dt="2024-01-05T03:11:05.064" v="0"/>
        <pc:sldMkLst>
          <pc:docMk/>
          <pc:sldMk cId="3754119412" sldId="360"/>
        </pc:sldMkLst>
      </pc:sldChg>
      <pc:sldChg chg="add">
        <pc:chgData name="RK" userId="8237155b-2222-4417-92a6-57c921e4b788" providerId="ADAL" clId="{072C7B06-E453-448E-8865-DED0080C2CAF}" dt="2024-01-05T03:11:05.064" v="0"/>
        <pc:sldMkLst>
          <pc:docMk/>
          <pc:sldMk cId="596127953" sldId="361"/>
        </pc:sldMkLst>
      </pc:sldChg>
      <pc:sldChg chg="add">
        <pc:chgData name="RK" userId="8237155b-2222-4417-92a6-57c921e4b788" providerId="ADAL" clId="{072C7B06-E453-448E-8865-DED0080C2CAF}" dt="2024-01-05T03:11:05.064" v="0"/>
        <pc:sldMkLst>
          <pc:docMk/>
          <pc:sldMk cId="418367767" sldId="362"/>
        </pc:sldMkLst>
      </pc:sldChg>
      <pc:sldChg chg="add">
        <pc:chgData name="RK" userId="8237155b-2222-4417-92a6-57c921e4b788" providerId="ADAL" clId="{072C7B06-E453-448E-8865-DED0080C2CAF}" dt="2024-01-05T03:11:05.064" v="0"/>
        <pc:sldMkLst>
          <pc:docMk/>
          <pc:sldMk cId="1428611359" sldId="363"/>
        </pc:sldMkLst>
      </pc:sldChg>
      <pc:sldChg chg="add">
        <pc:chgData name="RK" userId="8237155b-2222-4417-92a6-57c921e4b788" providerId="ADAL" clId="{072C7B06-E453-448E-8865-DED0080C2CAF}" dt="2024-01-05T03:11:05.064" v="0"/>
        <pc:sldMkLst>
          <pc:docMk/>
          <pc:sldMk cId="3854360204" sldId="364"/>
        </pc:sldMkLst>
      </pc:sldChg>
      <pc:sldChg chg="add">
        <pc:chgData name="RK" userId="8237155b-2222-4417-92a6-57c921e4b788" providerId="ADAL" clId="{072C7B06-E453-448E-8865-DED0080C2CAF}" dt="2024-01-05T03:11:05.064" v="0"/>
        <pc:sldMkLst>
          <pc:docMk/>
          <pc:sldMk cId="3837791631" sldId="365"/>
        </pc:sldMkLst>
      </pc:sldChg>
      <pc:sldChg chg="add">
        <pc:chgData name="RK" userId="8237155b-2222-4417-92a6-57c921e4b788" providerId="ADAL" clId="{072C7B06-E453-448E-8865-DED0080C2CAF}" dt="2024-01-05T03:11:05.064" v="0"/>
        <pc:sldMkLst>
          <pc:docMk/>
          <pc:sldMk cId="639555736" sldId="366"/>
        </pc:sldMkLst>
      </pc:sldChg>
      <pc:sldChg chg="add">
        <pc:chgData name="RK" userId="8237155b-2222-4417-92a6-57c921e4b788" providerId="ADAL" clId="{072C7B06-E453-448E-8865-DED0080C2CAF}" dt="2024-01-05T03:11:05.064" v="0"/>
        <pc:sldMkLst>
          <pc:docMk/>
          <pc:sldMk cId="3827175539" sldId="367"/>
        </pc:sldMkLst>
      </pc:sldChg>
      <pc:sldChg chg="add">
        <pc:chgData name="RK" userId="8237155b-2222-4417-92a6-57c921e4b788" providerId="ADAL" clId="{072C7B06-E453-448E-8865-DED0080C2CAF}" dt="2024-01-05T03:11:05.064" v="0"/>
        <pc:sldMkLst>
          <pc:docMk/>
          <pc:sldMk cId="653137528" sldId="368"/>
        </pc:sldMkLst>
      </pc:sldChg>
      <pc:sldChg chg="add">
        <pc:chgData name="RK" userId="8237155b-2222-4417-92a6-57c921e4b788" providerId="ADAL" clId="{072C7B06-E453-448E-8865-DED0080C2CAF}" dt="2024-01-05T03:11:05.064" v="0"/>
        <pc:sldMkLst>
          <pc:docMk/>
          <pc:sldMk cId="3577447429" sldId="369"/>
        </pc:sldMkLst>
      </pc:sldChg>
      <pc:sldChg chg="add">
        <pc:chgData name="RK" userId="8237155b-2222-4417-92a6-57c921e4b788" providerId="ADAL" clId="{072C7B06-E453-448E-8865-DED0080C2CAF}" dt="2024-01-05T03:11:05.064" v="0"/>
        <pc:sldMkLst>
          <pc:docMk/>
          <pc:sldMk cId="1587940832" sldId="37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3F5357-B339-4B98-B0F8-24392A4E6C3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2179855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3F5357-B339-4B98-B0F8-24392A4E6C3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241404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3F5357-B339-4B98-B0F8-24392A4E6C3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2959190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3F5357-B339-4B98-B0F8-24392A4E6C3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302922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3F5357-B339-4B98-B0F8-24392A4E6C3E}" type="datetimeFigureOut">
              <a:rPr lang="en-US" smtClean="0"/>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123668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3F5357-B339-4B98-B0F8-24392A4E6C3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282156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3F5357-B339-4B98-B0F8-24392A4E6C3E}" type="datetimeFigureOut">
              <a:rPr lang="en-US" smtClean="0"/>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16919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3F5357-B339-4B98-B0F8-24392A4E6C3E}" type="datetimeFigureOut">
              <a:rPr lang="en-US" smtClean="0"/>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5902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F5357-B339-4B98-B0F8-24392A4E6C3E}" type="datetimeFigureOut">
              <a:rPr lang="en-US" smtClean="0"/>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3146339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3F5357-B339-4B98-B0F8-24392A4E6C3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374348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3F5357-B339-4B98-B0F8-24392A4E6C3E}" type="datetimeFigureOut">
              <a:rPr lang="en-US" smtClean="0"/>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EA568-3390-4A1D-A2EA-634156B269F9}" type="slidenum">
              <a:rPr lang="en-US" smtClean="0"/>
              <a:t>‹#›</a:t>
            </a:fld>
            <a:endParaRPr lang="en-US"/>
          </a:p>
        </p:txBody>
      </p:sp>
    </p:spTree>
    <p:extLst>
      <p:ext uri="{BB962C8B-B14F-4D97-AF65-F5344CB8AC3E}">
        <p14:creationId xmlns:p14="http://schemas.microsoft.com/office/powerpoint/2010/main" val="402003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F5357-B339-4B98-B0F8-24392A4E6C3E}" type="datetimeFigureOut">
              <a:rPr lang="en-US" smtClean="0"/>
              <a:t>6/3/2024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EA568-3390-4A1D-A2EA-634156B269F9}" type="slidenum">
              <a:rPr lang="en-US" smtClean="0"/>
              <a:t>‹#›</a:t>
            </a:fld>
            <a:endParaRPr lang="en-US"/>
          </a:p>
        </p:txBody>
      </p:sp>
    </p:spTree>
    <p:extLst>
      <p:ext uri="{BB962C8B-B14F-4D97-AF65-F5344CB8AC3E}">
        <p14:creationId xmlns:p14="http://schemas.microsoft.com/office/powerpoint/2010/main" val="425082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unstop.com/blog/process-states-in-operating-system" TargetMode="External"/><Relationship Id="rId2" Type="http://schemas.openxmlformats.org/officeDocument/2006/relationships/hyperlink" Target="https://unstop.com/blog/what-is-computer-programmin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unstop.com/blog/types-of-operating-system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unstop.com/blog/time-complexity-of-algorithm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unstop.com/blog/starvation-in-o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Process Management</a:t>
            </a:r>
          </a:p>
        </p:txBody>
      </p:sp>
      <p:sp>
        <p:nvSpPr>
          <p:cNvPr id="3" name="Subtitle 2"/>
          <p:cNvSpPr>
            <a:spLocks noGrp="1"/>
          </p:cNvSpPr>
          <p:nvPr>
            <p:ph type="subTitle" idx="1"/>
          </p:nvPr>
        </p:nvSpPr>
        <p:spPr/>
        <p:txBody>
          <a:bodyPr/>
          <a:lstStyle/>
          <a:p>
            <a:r>
              <a:rPr lang="en-US" dirty="0"/>
              <a:t>Unit_2</a:t>
            </a:r>
          </a:p>
        </p:txBody>
      </p:sp>
    </p:spTree>
    <p:extLst>
      <p:ext uri="{BB962C8B-B14F-4D97-AF65-F5344CB8AC3E}">
        <p14:creationId xmlns:p14="http://schemas.microsoft.com/office/powerpoint/2010/main" val="398868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3826"/>
            <a:ext cx="10515600" cy="5713137"/>
          </a:xfrm>
        </p:spPr>
        <p:txBody>
          <a:bodyPr/>
          <a:lstStyle/>
          <a:p>
            <a:pPr algn="just">
              <a:buFont typeface="Wingdings" panose="05000000000000000000" pitchFamily="2" charset="2"/>
              <a:buChar char="§"/>
            </a:pPr>
            <a:r>
              <a:rPr lang="en-US" dirty="0"/>
              <a:t>Process-id</a:t>
            </a:r>
          </a:p>
          <a:p>
            <a:pPr algn="just">
              <a:buFont typeface="Wingdings" panose="05000000000000000000" pitchFamily="2" charset="2"/>
              <a:buChar char="§"/>
            </a:pPr>
            <a:r>
              <a:rPr lang="en-US" dirty="0"/>
              <a:t>Process State</a:t>
            </a:r>
          </a:p>
          <a:p>
            <a:pPr algn="just">
              <a:buFont typeface="Wingdings" panose="05000000000000000000" pitchFamily="2" charset="2"/>
              <a:buChar char="§"/>
            </a:pPr>
            <a:r>
              <a:rPr lang="en-US" dirty="0"/>
              <a:t>Process Priority: The priority of the process can be assigned externally by the user or by the operating system itself. The process is assigned the priority at the time of its creation. The priority of the process may get changed over its lifetime.</a:t>
            </a:r>
          </a:p>
          <a:p>
            <a:pPr algn="just">
              <a:buFont typeface="Wingdings" panose="05000000000000000000" pitchFamily="2" charset="2"/>
              <a:buChar char="§"/>
            </a:pPr>
            <a:r>
              <a:rPr lang="en-US" dirty="0"/>
              <a:t>Process Accounting Information: This field of PCB gives the account/description of the resources used by that process. Like, the amount of CPU time, real-time used, connect time.</a:t>
            </a:r>
          </a:p>
          <a:p>
            <a:pPr algn="just">
              <a:buFont typeface="Wingdings" panose="05000000000000000000" pitchFamily="2" charset="2"/>
              <a:buChar char="§"/>
            </a:pPr>
            <a:r>
              <a:rPr lang="en-US" dirty="0"/>
              <a:t>Program Counter: The program counter is the pointer to an instruction in the program or code that is to be executed next. This field contains the address of the instruction that will be executed next in the process.</a:t>
            </a:r>
          </a:p>
          <a:p>
            <a:pPr algn="just">
              <a:buFont typeface="Wingdings" panose="05000000000000000000" pitchFamily="2" charset="2"/>
              <a:buChar char="§"/>
            </a:pPr>
            <a:endParaRPr lang="en-US" dirty="0"/>
          </a:p>
          <a:p>
            <a:pPr algn="just">
              <a:buFont typeface="Wingdings" panose="05000000000000000000" pitchFamily="2" charset="2"/>
              <a:buChar char="§"/>
            </a:pPr>
            <a:endParaRPr lang="en-US" dirty="0"/>
          </a:p>
          <a:p>
            <a:pPr algn="just">
              <a:buFont typeface="Wingdings" panose="05000000000000000000" pitchFamily="2" charset="2"/>
              <a:buChar char="§"/>
            </a:pPr>
            <a:endParaRPr lang="en-US" dirty="0"/>
          </a:p>
          <a:p>
            <a:pPr algn="just"/>
            <a:endParaRPr lang="en-US" dirty="0"/>
          </a:p>
        </p:txBody>
      </p:sp>
    </p:spTree>
    <p:extLst>
      <p:ext uri="{BB962C8B-B14F-4D97-AF65-F5344CB8AC3E}">
        <p14:creationId xmlns:p14="http://schemas.microsoft.com/office/powerpoint/2010/main" val="2242080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0E212D-C889-F8C0-4169-D8B95D191C5B}"/>
              </a:ext>
            </a:extLst>
          </p:cNvPr>
          <p:cNvPicPr>
            <a:picLocks noChangeAspect="1"/>
          </p:cNvPicPr>
          <p:nvPr/>
        </p:nvPicPr>
        <p:blipFill>
          <a:blip r:embed="rId2"/>
          <a:stretch>
            <a:fillRect/>
          </a:stretch>
        </p:blipFill>
        <p:spPr>
          <a:xfrm>
            <a:off x="424962" y="551985"/>
            <a:ext cx="11342076" cy="5754029"/>
          </a:xfrm>
          <a:prstGeom prst="rect">
            <a:avLst/>
          </a:prstGeom>
        </p:spPr>
      </p:pic>
    </p:spTree>
    <p:extLst>
      <p:ext uri="{BB962C8B-B14F-4D97-AF65-F5344CB8AC3E}">
        <p14:creationId xmlns:p14="http://schemas.microsoft.com/office/powerpoint/2010/main" val="418367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5CB68-84A1-C103-AC82-F86EB8E3DCE2}"/>
              </a:ext>
            </a:extLst>
          </p:cNvPr>
          <p:cNvPicPr>
            <a:picLocks noChangeAspect="1"/>
          </p:cNvPicPr>
          <p:nvPr/>
        </p:nvPicPr>
        <p:blipFill>
          <a:blip r:embed="rId2"/>
          <a:stretch>
            <a:fillRect/>
          </a:stretch>
        </p:blipFill>
        <p:spPr>
          <a:xfrm>
            <a:off x="425604" y="186886"/>
            <a:ext cx="11506201" cy="6392333"/>
          </a:xfrm>
          <a:prstGeom prst="rect">
            <a:avLst/>
          </a:prstGeom>
        </p:spPr>
      </p:pic>
    </p:spTree>
    <p:extLst>
      <p:ext uri="{BB962C8B-B14F-4D97-AF65-F5344CB8AC3E}">
        <p14:creationId xmlns:p14="http://schemas.microsoft.com/office/powerpoint/2010/main" val="14286113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6C0E56-6CF2-A0DE-C273-EA74D999B2A8}"/>
              </a:ext>
            </a:extLst>
          </p:cNvPr>
          <p:cNvPicPr>
            <a:picLocks noChangeAspect="1"/>
          </p:cNvPicPr>
          <p:nvPr/>
        </p:nvPicPr>
        <p:blipFill>
          <a:blip r:embed="rId2"/>
          <a:stretch>
            <a:fillRect/>
          </a:stretch>
        </p:blipFill>
        <p:spPr>
          <a:xfrm>
            <a:off x="178339" y="535259"/>
            <a:ext cx="11812603" cy="5798634"/>
          </a:xfrm>
          <a:prstGeom prst="rect">
            <a:avLst/>
          </a:prstGeom>
        </p:spPr>
      </p:pic>
    </p:spTree>
    <p:extLst>
      <p:ext uri="{BB962C8B-B14F-4D97-AF65-F5344CB8AC3E}">
        <p14:creationId xmlns:p14="http://schemas.microsoft.com/office/powerpoint/2010/main" val="38543602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838718-493D-47E7-E0FC-FA4636EB3CEB}"/>
              </a:ext>
            </a:extLst>
          </p:cNvPr>
          <p:cNvPicPr>
            <a:picLocks noChangeAspect="1"/>
          </p:cNvPicPr>
          <p:nvPr/>
        </p:nvPicPr>
        <p:blipFill>
          <a:blip r:embed="rId2"/>
          <a:stretch>
            <a:fillRect/>
          </a:stretch>
        </p:blipFill>
        <p:spPr>
          <a:xfrm>
            <a:off x="211873" y="389863"/>
            <a:ext cx="11768254" cy="6078273"/>
          </a:xfrm>
          <a:prstGeom prst="rect">
            <a:avLst/>
          </a:prstGeom>
        </p:spPr>
      </p:pic>
    </p:spTree>
    <p:extLst>
      <p:ext uri="{BB962C8B-B14F-4D97-AF65-F5344CB8AC3E}">
        <p14:creationId xmlns:p14="http://schemas.microsoft.com/office/powerpoint/2010/main" val="3837791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95DD2-71A5-F40A-B4FE-65F3E227C840}"/>
              </a:ext>
            </a:extLst>
          </p:cNvPr>
          <p:cNvPicPr>
            <a:picLocks noChangeAspect="1"/>
          </p:cNvPicPr>
          <p:nvPr/>
        </p:nvPicPr>
        <p:blipFill>
          <a:blip r:embed="rId2"/>
          <a:stretch>
            <a:fillRect/>
          </a:stretch>
        </p:blipFill>
        <p:spPr>
          <a:xfrm>
            <a:off x="411120" y="331667"/>
            <a:ext cx="11609895" cy="6069133"/>
          </a:xfrm>
          <a:prstGeom prst="rect">
            <a:avLst/>
          </a:prstGeom>
        </p:spPr>
      </p:pic>
    </p:spTree>
    <p:extLst>
      <p:ext uri="{BB962C8B-B14F-4D97-AF65-F5344CB8AC3E}">
        <p14:creationId xmlns:p14="http://schemas.microsoft.com/office/powerpoint/2010/main" val="639555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3B51F-D5FB-9FC4-57F2-7624E349C2AC}"/>
              </a:ext>
            </a:extLst>
          </p:cNvPr>
          <p:cNvPicPr>
            <a:picLocks noChangeAspect="1"/>
          </p:cNvPicPr>
          <p:nvPr/>
        </p:nvPicPr>
        <p:blipFill>
          <a:blip r:embed="rId2"/>
          <a:stretch>
            <a:fillRect/>
          </a:stretch>
        </p:blipFill>
        <p:spPr>
          <a:xfrm>
            <a:off x="198320" y="1053789"/>
            <a:ext cx="11795359" cy="5168591"/>
          </a:xfrm>
          <a:prstGeom prst="rect">
            <a:avLst/>
          </a:prstGeom>
        </p:spPr>
      </p:pic>
    </p:spTree>
    <p:extLst>
      <p:ext uri="{BB962C8B-B14F-4D97-AF65-F5344CB8AC3E}">
        <p14:creationId xmlns:p14="http://schemas.microsoft.com/office/powerpoint/2010/main" val="6531375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F677D-A050-9C35-7575-4ECFF878F25C}"/>
              </a:ext>
            </a:extLst>
          </p:cNvPr>
          <p:cNvPicPr>
            <a:picLocks noChangeAspect="1"/>
          </p:cNvPicPr>
          <p:nvPr/>
        </p:nvPicPr>
        <p:blipFill>
          <a:blip r:embed="rId2"/>
          <a:stretch>
            <a:fillRect/>
          </a:stretch>
        </p:blipFill>
        <p:spPr>
          <a:xfrm>
            <a:off x="92480" y="490654"/>
            <a:ext cx="11895239" cy="5932448"/>
          </a:xfrm>
          <a:prstGeom prst="rect">
            <a:avLst/>
          </a:prstGeom>
        </p:spPr>
      </p:pic>
    </p:spTree>
    <p:extLst>
      <p:ext uri="{BB962C8B-B14F-4D97-AF65-F5344CB8AC3E}">
        <p14:creationId xmlns:p14="http://schemas.microsoft.com/office/powerpoint/2010/main" val="38271755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7131F5-C724-F6D8-F1B1-45B451201FCE}"/>
              </a:ext>
            </a:extLst>
          </p:cNvPr>
          <p:cNvPicPr>
            <a:picLocks noChangeAspect="1"/>
          </p:cNvPicPr>
          <p:nvPr/>
        </p:nvPicPr>
        <p:blipFill>
          <a:blip r:embed="rId2"/>
          <a:stretch>
            <a:fillRect/>
          </a:stretch>
        </p:blipFill>
        <p:spPr>
          <a:xfrm>
            <a:off x="469304" y="494164"/>
            <a:ext cx="11061058" cy="5973543"/>
          </a:xfrm>
          <a:prstGeom prst="rect">
            <a:avLst/>
          </a:prstGeom>
        </p:spPr>
      </p:pic>
    </p:spTree>
    <p:extLst>
      <p:ext uri="{BB962C8B-B14F-4D97-AF65-F5344CB8AC3E}">
        <p14:creationId xmlns:p14="http://schemas.microsoft.com/office/powerpoint/2010/main" val="3577447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72516-2481-611E-FF59-D295AE0CEBD4}"/>
              </a:ext>
            </a:extLst>
          </p:cNvPr>
          <p:cNvPicPr>
            <a:picLocks noChangeAspect="1"/>
          </p:cNvPicPr>
          <p:nvPr/>
        </p:nvPicPr>
        <p:blipFill>
          <a:blip r:embed="rId2"/>
          <a:stretch>
            <a:fillRect/>
          </a:stretch>
        </p:blipFill>
        <p:spPr>
          <a:xfrm>
            <a:off x="339181" y="382007"/>
            <a:ext cx="11324995" cy="6197213"/>
          </a:xfrm>
          <a:prstGeom prst="rect">
            <a:avLst/>
          </a:prstGeom>
        </p:spPr>
      </p:pic>
    </p:spTree>
    <p:extLst>
      <p:ext uri="{BB962C8B-B14F-4D97-AF65-F5344CB8AC3E}">
        <p14:creationId xmlns:p14="http://schemas.microsoft.com/office/powerpoint/2010/main" val="158794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7809"/>
            <a:ext cx="10515600" cy="5819154"/>
          </a:xfrm>
        </p:spPr>
        <p:txBody>
          <a:bodyPr/>
          <a:lstStyle/>
          <a:p>
            <a:pPr algn="just"/>
            <a:r>
              <a:rPr lang="en-US" dirty="0"/>
              <a:t>List of Open Files</a:t>
            </a:r>
          </a:p>
          <a:p>
            <a:pPr algn="just"/>
            <a:r>
              <a:rPr lang="en-US" dirty="0"/>
              <a:t>Process I/O status Information: Sometimes the process executing in the system require I/o devices. So, this field of PCB contains the list of all the I/O devices allocated to the process during its execution.</a:t>
            </a:r>
          </a:p>
          <a:p>
            <a:pPr algn="just"/>
            <a:r>
              <a:rPr lang="en-US" dirty="0"/>
              <a:t>CPU Registers: Whenever an interrupt occurs and there is a context switch between the processes, the temporary information is stored in the registers. So, that when the process resumes the execution it correctly gains from where it leaves. CPU registers are used to hold those temporary values or information.</a:t>
            </a:r>
          </a:p>
          <a:p>
            <a:pPr algn="just"/>
            <a:endParaRPr lang="en-US" dirty="0"/>
          </a:p>
          <a:p>
            <a:pPr algn="just"/>
            <a:endParaRPr lang="en-US" dirty="0"/>
          </a:p>
        </p:txBody>
      </p:sp>
    </p:spTree>
    <p:extLst>
      <p:ext uri="{BB962C8B-B14F-4D97-AF65-F5344CB8AC3E}">
        <p14:creationId xmlns:p14="http://schemas.microsoft.com/office/powerpoint/2010/main" val="329424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 </a:t>
            </a:r>
          </a:p>
        </p:txBody>
      </p:sp>
      <p:sp>
        <p:nvSpPr>
          <p:cNvPr id="3" name="Content Placeholder 2"/>
          <p:cNvSpPr>
            <a:spLocks noGrp="1"/>
          </p:cNvSpPr>
          <p:nvPr>
            <p:ph idx="1"/>
          </p:nvPr>
        </p:nvSpPr>
        <p:spPr/>
        <p:txBody>
          <a:bodyPr/>
          <a:lstStyle/>
          <a:p>
            <a:pPr algn="just"/>
            <a:r>
              <a:rPr lang="en-US" dirty="0"/>
              <a:t>A thread is the smallest unit of processing that can be performed in an OS. </a:t>
            </a:r>
          </a:p>
          <a:p>
            <a:pPr algn="just"/>
            <a:r>
              <a:rPr lang="en-US" dirty="0"/>
              <a:t>In most modern operating systems, a thread exists within a process - that is, a single process may contain multiple threads. </a:t>
            </a:r>
          </a:p>
          <a:p>
            <a:pPr algn="just"/>
            <a:r>
              <a:rPr lang="en-US" dirty="0"/>
              <a:t>Threads, like process, are a mechanism to allow a program to do more than one thing at a time. </a:t>
            </a:r>
          </a:p>
          <a:p>
            <a:pPr algn="just"/>
            <a:r>
              <a:rPr lang="en-US" dirty="0"/>
              <a:t>Conceptually, a thread (also called lightweight process) exists within a process (heavyweight process).</a:t>
            </a:r>
          </a:p>
          <a:p>
            <a:pPr algn="just"/>
            <a:endParaRPr lang="en-US" dirty="0"/>
          </a:p>
        </p:txBody>
      </p:sp>
    </p:spTree>
    <p:extLst>
      <p:ext uri="{BB962C8B-B14F-4D97-AF65-F5344CB8AC3E}">
        <p14:creationId xmlns:p14="http://schemas.microsoft.com/office/powerpoint/2010/main" val="1658396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Example of thread</a:t>
            </a:r>
          </a:p>
          <a:p>
            <a:pPr marL="0" indent="0" algn="just">
              <a:buNone/>
            </a:pPr>
            <a:r>
              <a:rPr lang="en-US" dirty="0"/>
              <a:t>Word processor that may have a thread for displaying the UI or graphics while a new thread for responding to keystrokes received from the user and another thread is to perform spelling and grammar checking in the background.</a:t>
            </a:r>
          </a:p>
        </p:txBody>
      </p:sp>
    </p:spTree>
    <p:extLst>
      <p:ext uri="{BB962C8B-B14F-4D97-AF65-F5344CB8AC3E}">
        <p14:creationId xmlns:p14="http://schemas.microsoft.com/office/powerpoint/2010/main" val="3529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97634" y="1551710"/>
            <a:ext cx="10598770" cy="4807526"/>
          </a:xfrm>
          <a:prstGeom prst="rect">
            <a:avLst/>
          </a:prstGeom>
        </p:spPr>
      </p:pic>
    </p:spTree>
    <p:extLst>
      <p:ext uri="{BB962C8B-B14F-4D97-AF65-F5344CB8AC3E}">
        <p14:creationId xmlns:p14="http://schemas.microsoft.com/office/powerpoint/2010/main" val="108077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In fig (a), we see three traditional processes. </a:t>
            </a:r>
          </a:p>
          <a:p>
            <a:pPr algn="just"/>
            <a:r>
              <a:rPr lang="en-US" dirty="0"/>
              <a:t>Each threads has its own address space and a single thread of control.</a:t>
            </a:r>
          </a:p>
          <a:p>
            <a:pPr algn="just"/>
            <a:r>
              <a:rPr lang="en-US" dirty="0"/>
              <a:t>The term multithreading is used to describe the situation of allowing the multiple threads in same process as shown in figure (b),</a:t>
            </a:r>
          </a:p>
          <a:p>
            <a:pPr algn="just"/>
            <a:r>
              <a:rPr lang="en-US" dirty="0"/>
              <a:t>When multithreaded process is run on a single-CPU system, the threads take turns running as in the multiple processes. </a:t>
            </a:r>
          </a:p>
          <a:p>
            <a:pPr algn="just"/>
            <a:r>
              <a:rPr lang="en-US" dirty="0"/>
              <a:t>All threads share the same address space, global variables, set of open file, child processes, alarms and signals etc. </a:t>
            </a:r>
          </a:p>
        </p:txBody>
      </p:sp>
    </p:spTree>
    <p:extLst>
      <p:ext uri="{BB962C8B-B14F-4D97-AF65-F5344CB8AC3E}">
        <p14:creationId xmlns:p14="http://schemas.microsoft.com/office/powerpoint/2010/main" val="157082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In the operating system, there are two types of threads:</a:t>
            </a:r>
          </a:p>
          <a:p>
            <a:r>
              <a:rPr lang="en-US" dirty="0"/>
              <a:t>Kernel level thread.</a:t>
            </a:r>
          </a:p>
          <a:p>
            <a:r>
              <a:rPr lang="en-US" dirty="0"/>
              <a:t>User-level thread.</a:t>
            </a:r>
          </a:p>
        </p:txBody>
      </p:sp>
    </p:spTree>
    <p:extLst>
      <p:ext uri="{BB962C8B-B14F-4D97-AF65-F5344CB8AC3E}">
        <p14:creationId xmlns:p14="http://schemas.microsoft.com/office/powerpoint/2010/main" val="321751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User-level thread</a:t>
            </a:r>
          </a:p>
        </p:txBody>
      </p:sp>
      <p:sp>
        <p:nvSpPr>
          <p:cNvPr id="3" name="Content Placeholder 2"/>
          <p:cNvSpPr>
            <a:spLocks noGrp="1"/>
          </p:cNvSpPr>
          <p:nvPr>
            <p:ph idx="1"/>
          </p:nvPr>
        </p:nvSpPr>
        <p:spPr/>
        <p:txBody>
          <a:bodyPr/>
          <a:lstStyle/>
          <a:p>
            <a:r>
              <a:rPr lang="en-US" dirty="0"/>
              <a:t>The operating system does not recognize the user-level thread. </a:t>
            </a:r>
          </a:p>
          <a:p>
            <a:r>
              <a:rPr lang="en-US" dirty="0"/>
              <a:t>User threads can be easily implemented and it is implemented by the user.</a:t>
            </a:r>
          </a:p>
          <a:p>
            <a:endParaRPr lang="en-US" dirty="0"/>
          </a:p>
        </p:txBody>
      </p:sp>
    </p:spTree>
    <p:extLst>
      <p:ext uri="{BB962C8B-B14F-4D97-AF65-F5344CB8AC3E}">
        <p14:creationId xmlns:p14="http://schemas.microsoft.com/office/powerpoint/2010/main" val="789608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level thread</a:t>
            </a:r>
            <a:br>
              <a:rPr lang="en-US" dirty="0"/>
            </a:br>
            <a:endParaRPr lang="en-US" dirty="0"/>
          </a:p>
        </p:txBody>
      </p:sp>
      <p:sp>
        <p:nvSpPr>
          <p:cNvPr id="3" name="Content Placeholder 2"/>
          <p:cNvSpPr>
            <a:spLocks noGrp="1"/>
          </p:cNvSpPr>
          <p:nvPr>
            <p:ph idx="1"/>
          </p:nvPr>
        </p:nvSpPr>
        <p:spPr/>
        <p:txBody>
          <a:bodyPr/>
          <a:lstStyle/>
          <a:p>
            <a:pPr algn="just"/>
            <a:r>
              <a:rPr lang="en-US" dirty="0"/>
              <a:t>The kernel thread recognizes the operating system. </a:t>
            </a:r>
          </a:p>
          <a:p>
            <a:pPr algn="just"/>
            <a:r>
              <a:rPr lang="en-US" dirty="0"/>
              <a:t>There is a thread control block and process control block in the system for each thread and process in the kernel-level thread. </a:t>
            </a:r>
          </a:p>
          <a:p>
            <a:pPr algn="just"/>
            <a:r>
              <a:rPr lang="en-US" dirty="0"/>
              <a:t>The kernel-level thread is implemented by the operating system. </a:t>
            </a:r>
          </a:p>
          <a:p>
            <a:pPr algn="just"/>
            <a:r>
              <a:rPr lang="en-US" dirty="0"/>
              <a:t>The kernel knows about all the threads and manages them. </a:t>
            </a:r>
          </a:p>
          <a:p>
            <a:pPr algn="just"/>
            <a:r>
              <a:rPr lang="en-US" dirty="0"/>
              <a:t>The kernel-level thread offers a system call to create and manage the threads from user-space. </a:t>
            </a:r>
          </a:p>
          <a:p>
            <a:pPr algn="just"/>
            <a:r>
              <a:rPr lang="en-US" dirty="0"/>
              <a:t>The implementation of kernel threads is more difficult than the user thread.</a:t>
            </a:r>
          </a:p>
        </p:txBody>
      </p:sp>
    </p:spTree>
    <p:extLst>
      <p:ext uri="{BB962C8B-B14F-4D97-AF65-F5344CB8AC3E}">
        <p14:creationId xmlns:p14="http://schemas.microsoft.com/office/powerpoint/2010/main" val="4253237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19746" y="460464"/>
            <a:ext cx="4784096" cy="5395077"/>
          </a:xfrm>
          <a:prstGeom prst="rect">
            <a:avLst/>
          </a:prstGeom>
        </p:spPr>
      </p:pic>
    </p:spTree>
    <p:extLst>
      <p:ext uri="{BB962C8B-B14F-4D97-AF65-F5344CB8AC3E}">
        <p14:creationId xmlns:p14="http://schemas.microsoft.com/office/powerpoint/2010/main" val="9499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a:t>
            </a:r>
          </a:p>
        </p:txBody>
      </p:sp>
      <p:sp>
        <p:nvSpPr>
          <p:cNvPr id="3" name="Content Placeholder 2"/>
          <p:cNvSpPr>
            <a:spLocks noGrp="1"/>
          </p:cNvSpPr>
          <p:nvPr>
            <p:ph idx="1"/>
          </p:nvPr>
        </p:nvSpPr>
        <p:spPr>
          <a:xfrm>
            <a:off x="838200" y="1524000"/>
            <a:ext cx="10515600" cy="4652963"/>
          </a:xfrm>
        </p:spPr>
        <p:txBody>
          <a:bodyPr/>
          <a:lstStyle/>
          <a:p>
            <a:pPr algn="just"/>
            <a:r>
              <a:rPr lang="en-US" dirty="0"/>
              <a:t>A process is a program in execution.</a:t>
            </a:r>
          </a:p>
          <a:p>
            <a:pPr algn="just"/>
            <a:r>
              <a:rPr lang="en-US" dirty="0"/>
              <a:t>For example, when we write a program in C and compile it, the compiler creates binary code. The original code and binary code are both programs. When we actually run the binary code, it becomes a process. </a:t>
            </a:r>
          </a:p>
          <a:p>
            <a:pPr algn="just"/>
            <a:r>
              <a:rPr lang="en-US" dirty="0"/>
              <a:t>A process is an 'active' entity as opposed to the program which is considered to be a 'passive' entity.</a:t>
            </a:r>
          </a:p>
        </p:txBody>
      </p:sp>
    </p:spTree>
    <p:extLst>
      <p:ext uri="{BB962C8B-B14F-4D97-AF65-F5344CB8AC3E}">
        <p14:creationId xmlns:p14="http://schemas.microsoft.com/office/powerpoint/2010/main" val="333709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7033" y="976367"/>
            <a:ext cx="11075651" cy="4357633"/>
          </a:xfrm>
          <a:prstGeom prst="rect">
            <a:avLst/>
          </a:prstGeom>
        </p:spPr>
      </p:pic>
    </p:spTree>
    <p:extLst>
      <p:ext uri="{BB962C8B-B14F-4D97-AF65-F5344CB8AC3E}">
        <p14:creationId xmlns:p14="http://schemas.microsoft.com/office/powerpoint/2010/main" val="3144958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185975"/>
            <a:ext cx="8908473" cy="6404998"/>
          </a:xfrm>
          <a:prstGeom prst="rect">
            <a:avLst/>
          </a:prstGeom>
        </p:spPr>
      </p:pic>
    </p:spTree>
    <p:extLst>
      <p:ext uri="{BB962C8B-B14F-4D97-AF65-F5344CB8AC3E}">
        <p14:creationId xmlns:p14="http://schemas.microsoft.com/office/powerpoint/2010/main" val="398843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 process Communication(IPC)</a:t>
            </a:r>
          </a:p>
        </p:txBody>
      </p:sp>
      <p:sp>
        <p:nvSpPr>
          <p:cNvPr id="3" name="Content Placeholder 2"/>
          <p:cNvSpPr>
            <a:spLocks noGrp="1"/>
          </p:cNvSpPr>
          <p:nvPr>
            <p:ph idx="1"/>
          </p:nvPr>
        </p:nvSpPr>
        <p:spPr/>
        <p:txBody>
          <a:bodyPr/>
          <a:lstStyle/>
          <a:p>
            <a:r>
              <a:rPr lang="en-US" dirty="0"/>
              <a:t>The mechanism of </a:t>
            </a:r>
            <a:r>
              <a:rPr lang="en-US" dirty="0">
                <a:solidFill>
                  <a:srgbClr val="FF0000"/>
                </a:solidFill>
              </a:rPr>
              <a:t>passing information from one process to another process</a:t>
            </a:r>
            <a:r>
              <a:rPr lang="en-US" dirty="0"/>
              <a:t> is called IPC. </a:t>
            </a:r>
          </a:p>
          <a:p>
            <a:r>
              <a:rPr lang="en-US" dirty="0"/>
              <a:t>Processes frequently need to communicate with other processes.</a:t>
            </a:r>
          </a:p>
          <a:p>
            <a:endParaRPr lang="en-US" dirty="0"/>
          </a:p>
          <a:p>
            <a:endParaRPr lang="en-US" dirty="0"/>
          </a:p>
          <a:p>
            <a:endParaRPr lang="en-US" dirty="0"/>
          </a:p>
          <a:p>
            <a:endParaRPr lang="en-US" dirty="0"/>
          </a:p>
          <a:p>
            <a:r>
              <a:rPr lang="en-US" dirty="0"/>
              <a:t>There are </a:t>
            </a:r>
            <a:r>
              <a:rPr lang="en-US" dirty="0">
                <a:solidFill>
                  <a:srgbClr val="FF0000"/>
                </a:solidFill>
              </a:rPr>
              <a:t>two models of IPC</a:t>
            </a:r>
            <a:r>
              <a:rPr lang="en-US" dirty="0"/>
              <a:t>: </a:t>
            </a:r>
            <a:r>
              <a:rPr lang="en-US" dirty="0">
                <a:solidFill>
                  <a:srgbClr val="FF0000"/>
                </a:solidFill>
              </a:rPr>
              <a:t>Message passing and Shared memory</a:t>
            </a:r>
            <a:r>
              <a:rPr lang="en-US" dirty="0"/>
              <a:t>. </a:t>
            </a:r>
          </a:p>
          <a:p>
            <a:endParaRPr lang="en-US" dirty="0"/>
          </a:p>
        </p:txBody>
      </p:sp>
      <p:pic>
        <p:nvPicPr>
          <p:cNvPr id="4" name="Picture 3"/>
          <p:cNvPicPr>
            <a:picLocks noChangeAspect="1"/>
          </p:cNvPicPr>
          <p:nvPr/>
        </p:nvPicPr>
        <p:blipFill>
          <a:blip r:embed="rId2"/>
          <a:stretch>
            <a:fillRect/>
          </a:stretch>
        </p:blipFill>
        <p:spPr>
          <a:xfrm>
            <a:off x="1741867" y="3386729"/>
            <a:ext cx="8062929" cy="1687547"/>
          </a:xfrm>
          <a:prstGeom prst="rect">
            <a:avLst/>
          </a:prstGeom>
        </p:spPr>
      </p:pic>
    </p:spTree>
    <p:extLst>
      <p:ext uri="{BB962C8B-B14F-4D97-AF65-F5344CB8AC3E}">
        <p14:creationId xmlns:p14="http://schemas.microsoft.com/office/powerpoint/2010/main" val="4137156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 process Communication(IPC)</a:t>
            </a: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US" b="0" i="0" dirty="0">
                <a:solidFill>
                  <a:srgbClr val="0D0D0D"/>
                </a:solidFill>
                <a:effectLst/>
                <a:latin typeface="Söhne"/>
              </a:rPr>
              <a:t>Real-time multiplayer gaming is a prime example of inter-process communication. </a:t>
            </a:r>
          </a:p>
          <a:p>
            <a:pPr algn="just">
              <a:buFont typeface="Wingdings" panose="05000000000000000000" pitchFamily="2" charset="2"/>
              <a:buChar char="Ø"/>
            </a:pPr>
            <a:r>
              <a:rPr lang="en-US" b="0" i="0" dirty="0">
                <a:solidFill>
                  <a:srgbClr val="0D0D0D"/>
                </a:solidFill>
                <a:effectLst/>
                <a:latin typeface="Söhne"/>
              </a:rPr>
              <a:t>In such games, multiple players interact in the same virtual environment simultaneously, requiring constant communication between their devices and the game server to synchronize actions and updates in real-time. </a:t>
            </a:r>
          </a:p>
          <a:p>
            <a:pPr algn="just">
              <a:buFont typeface="Wingdings" panose="05000000000000000000" pitchFamily="2" charset="2"/>
              <a:buChar char="Ø"/>
            </a:pPr>
            <a:r>
              <a:rPr lang="en-US" b="0" i="0" dirty="0">
                <a:solidFill>
                  <a:srgbClr val="0D0D0D"/>
                </a:solidFill>
                <a:effectLst/>
                <a:latin typeface="Söhne"/>
              </a:rPr>
              <a:t>Each player's device communicates with the server to send their inputs (e.g., movements, actions) and receive updates (e.g., positions, scores) from other players, ensuring a seamless and synchronized gaming experience across all participants.</a:t>
            </a:r>
            <a:endParaRPr lang="en-US" sz="4000" dirty="0"/>
          </a:p>
        </p:txBody>
      </p:sp>
    </p:spTree>
    <p:extLst>
      <p:ext uri="{BB962C8B-B14F-4D97-AF65-F5344CB8AC3E}">
        <p14:creationId xmlns:p14="http://schemas.microsoft.com/office/powerpoint/2010/main" val="3269693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Inter process Communication(IPC)</a:t>
            </a:r>
          </a:p>
        </p:txBody>
      </p:sp>
      <p:sp>
        <p:nvSpPr>
          <p:cNvPr id="3" name="Content Placeholder 2"/>
          <p:cNvSpPr>
            <a:spLocks noGrp="1"/>
          </p:cNvSpPr>
          <p:nvPr>
            <p:ph idx="1"/>
          </p:nvPr>
        </p:nvSpPr>
        <p:spPr/>
        <p:txBody>
          <a:bodyPr>
            <a:normAutofit fontScale="92500"/>
          </a:bodyPr>
          <a:lstStyle/>
          <a:p>
            <a:pPr algn="just">
              <a:buFont typeface="Wingdings" panose="05000000000000000000" pitchFamily="2" charset="2"/>
              <a:buChar char="Ø"/>
            </a:pPr>
            <a:r>
              <a:rPr lang="en-US" sz="2400" dirty="0"/>
              <a:t>Processes executing concurrently in the operating system may be either independent </a:t>
            </a:r>
          </a:p>
          <a:p>
            <a:pPr marL="0" indent="0" algn="just">
              <a:buNone/>
            </a:pPr>
            <a:r>
              <a:rPr lang="en-US" sz="2400" dirty="0"/>
              <a:t> processes or cooperating processes. </a:t>
            </a:r>
          </a:p>
          <a:p>
            <a:pPr algn="just">
              <a:buFont typeface="Wingdings" panose="05000000000000000000" pitchFamily="2" charset="2"/>
              <a:buChar char="Ø"/>
            </a:pPr>
            <a:r>
              <a:rPr lang="en-US" sz="2400" dirty="0">
                <a:solidFill>
                  <a:srgbClr val="FF0000"/>
                </a:solidFill>
              </a:rPr>
              <a:t>Independent Process</a:t>
            </a:r>
            <a:r>
              <a:rPr lang="en-US" sz="2400" dirty="0"/>
              <a:t>: Any process that does not share data with any other process. An </a:t>
            </a:r>
          </a:p>
          <a:p>
            <a:pPr marL="0" indent="0" algn="just">
              <a:buNone/>
            </a:pPr>
            <a:r>
              <a:rPr lang="en-US" sz="2400" dirty="0"/>
              <a:t>Independent process does not affect or be affected by the other processes executing in the </a:t>
            </a:r>
          </a:p>
          <a:p>
            <a:pPr marL="0" indent="0" algn="just">
              <a:buNone/>
            </a:pPr>
            <a:r>
              <a:rPr lang="en-US" sz="2400" dirty="0"/>
              <a:t>system. </a:t>
            </a:r>
          </a:p>
          <a:p>
            <a:pPr algn="just">
              <a:buFont typeface="Wingdings" panose="05000000000000000000" pitchFamily="2" charset="2"/>
              <a:buChar char="Ø"/>
            </a:pPr>
            <a:r>
              <a:rPr lang="en-US" sz="2400" dirty="0">
                <a:solidFill>
                  <a:srgbClr val="FF0000"/>
                </a:solidFill>
              </a:rPr>
              <a:t>Cooperating Process</a:t>
            </a:r>
            <a:r>
              <a:rPr lang="en-US" sz="2400" dirty="0"/>
              <a:t>: Any process that shares data with other processes. A cooperating </a:t>
            </a:r>
          </a:p>
          <a:p>
            <a:pPr marL="0" indent="0" algn="just">
              <a:buNone/>
            </a:pPr>
            <a:r>
              <a:rPr lang="en-US" sz="2400" dirty="0"/>
              <a:t>process can affect or be affected by the other processes executing in the system. </a:t>
            </a:r>
          </a:p>
          <a:p>
            <a:pPr algn="just">
              <a:buFont typeface="Wingdings" panose="05000000000000000000" pitchFamily="2" charset="2"/>
              <a:buChar char="Ø"/>
            </a:pPr>
            <a:r>
              <a:rPr lang="en-US" sz="2400" dirty="0"/>
              <a:t>Cooperating processes require an Inter-Process Communication (IPC) mechanism that </a:t>
            </a:r>
          </a:p>
          <a:p>
            <a:pPr marL="0" indent="0" algn="just">
              <a:buNone/>
            </a:pPr>
            <a:r>
              <a:rPr lang="en-US" sz="2400" dirty="0"/>
              <a:t>will allow them to exchange data and information.</a:t>
            </a:r>
          </a:p>
          <a:p>
            <a:pPr algn="just"/>
            <a:endParaRPr lang="en-US" sz="2400" dirty="0"/>
          </a:p>
        </p:txBody>
      </p:sp>
    </p:spTree>
    <p:extLst>
      <p:ext uri="{BB962C8B-B14F-4D97-AF65-F5344CB8AC3E}">
        <p14:creationId xmlns:p14="http://schemas.microsoft.com/office/powerpoint/2010/main" val="159690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5EAD-A3BF-D9C7-1B4C-DB2AF217F755}"/>
              </a:ext>
            </a:extLst>
          </p:cNvPr>
          <p:cNvSpPr>
            <a:spLocks noGrp="1"/>
          </p:cNvSpPr>
          <p:nvPr>
            <p:ph type="title"/>
          </p:nvPr>
        </p:nvSpPr>
        <p:spPr/>
        <p:txBody>
          <a:bodyPr/>
          <a:lstStyle/>
          <a:p>
            <a:pPr algn="just"/>
            <a:r>
              <a:rPr lang="en-US" dirty="0">
                <a:solidFill>
                  <a:srgbClr val="0D0D0D"/>
                </a:solidFill>
                <a:latin typeface="Söhne"/>
              </a:rPr>
              <a:t>R</a:t>
            </a:r>
            <a:r>
              <a:rPr lang="en-US" b="0" i="0" dirty="0">
                <a:solidFill>
                  <a:srgbClr val="0D0D0D"/>
                </a:solidFill>
                <a:effectLst/>
                <a:latin typeface="Söhne"/>
              </a:rPr>
              <a:t>eal-world examples of inter-process communication (IPC)</a:t>
            </a:r>
            <a:endParaRPr lang="en-NP" dirty="0"/>
          </a:p>
        </p:txBody>
      </p:sp>
      <p:sp>
        <p:nvSpPr>
          <p:cNvPr id="3" name="Content Placeholder 2">
            <a:extLst>
              <a:ext uri="{FF2B5EF4-FFF2-40B4-BE49-F238E27FC236}">
                <a16:creationId xmlns:a16="http://schemas.microsoft.com/office/drawing/2014/main" id="{0DA21C73-1916-4EA9-8E06-AC527BEEA725}"/>
              </a:ext>
            </a:extLst>
          </p:cNvPr>
          <p:cNvSpPr>
            <a:spLocks noGrp="1"/>
          </p:cNvSpPr>
          <p:nvPr>
            <p:ph idx="1"/>
          </p:nvPr>
        </p:nvSpPr>
        <p:spPr/>
        <p:txBody>
          <a:bodyPr/>
          <a:lstStyle/>
          <a:p>
            <a:r>
              <a:rPr lang="en-US" b="1" i="0" dirty="0">
                <a:solidFill>
                  <a:srgbClr val="0D0D0D"/>
                </a:solidFill>
                <a:effectLst/>
                <a:latin typeface="Söhne"/>
              </a:rPr>
              <a:t>Web Servers</a:t>
            </a:r>
            <a:r>
              <a:rPr lang="en-US" b="0" i="0" dirty="0">
                <a:solidFill>
                  <a:srgbClr val="0D0D0D"/>
                </a:solidFill>
                <a:effectLst/>
                <a:latin typeface="Söhne"/>
              </a:rPr>
              <a:t>: Web servers use IPC mechanisms like sockets to handle multiple client requests concurrently.</a:t>
            </a:r>
          </a:p>
          <a:p>
            <a:r>
              <a:rPr lang="en-US" b="1" i="0" dirty="0">
                <a:solidFill>
                  <a:srgbClr val="0D0D0D"/>
                </a:solidFill>
                <a:effectLst/>
                <a:latin typeface="Söhne"/>
              </a:rPr>
              <a:t>Graphics Processing</a:t>
            </a:r>
            <a:r>
              <a:rPr lang="en-US" b="0" i="0" dirty="0">
                <a:solidFill>
                  <a:srgbClr val="0D0D0D"/>
                </a:solidFill>
                <a:effectLst/>
                <a:latin typeface="Söhne"/>
              </a:rPr>
              <a:t>: In graphical user interfaces (GUIs), IPC is often used to communicate between different processes responsible for managing the user interface, rendering graphics, and handling user input.</a:t>
            </a:r>
            <a:endParaRPr lang="en-US" dirty="0">
              <a:solidFill>
                <a:srgbClr val="0D0D0D"/>
              </a:solidFill>
              <a:latin typeface="Söhne"/>
            </a:endParaRPr>
          </a:p>
          <a:p>
            <a:r>
              <a:rPr lang="en-US" b="1" i="0" dirty="0">
                <a:solidFill>
                  <a:srgbClr val="0D0D0D"/>
                </a:solidFill>
                <a:effectLst/>
                <a:latin typeface="Söhne"/>
              </a:rPr>
              <a:t>Databases</a:t>
            </a:r>
            <a:r>
              <a:rPr lang="en-US" b="0" i="0" dirty="0">
                <a:solidFill>
                  <a:srgbClr val="0D0D0D"/>
                </a:solidFill>
                <a:effectLst/>
                <a:latin typeface="Söhne"/>
              </a:rPr>
              <a:t>: Database management systems (DBMS) use IPC for communication between different components such as the database server, query optimizer, transaction manager, and storage engine. </a:t>
            </a:r>
            <a:endParaRPr lang="en-NP" dirty="0"/>
          </a:p>
        </p:txBody>
      </p:sp>
    </p:spTree>
    <p:extLst>
      <p:ext uri="{BB962C8B-B14F-4D97-AF65-F5344CB8AC3E}">
        <p14:creationId xmlns:p14="http://schemas.microsoft.com/office/powerpoint/2010/main" val="1529214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45EAD-A3BF-D9C7-1B4C-DB2AF217F755}"/>
              </a:ext>
            </a:extLst>
          </p:cNvPr>
          <p:cNvSpPr>
            <a:spLocks noGrp="1"/>
          </p:cNvSpPr>
          <p:nvPr>
            <p:ph type="title"/>
          </p:nvPr>
        </p:nvSpPr>
        <p:spPr/>
        <p:txBody>
          <a:bodyPr/>
          <a:lstStyle/>
          <a:p>
            <a:pPr algn="just"/>
            <a:r>
              <a:rPr lang="en-US" dirty="0">
                <a:solidFill>
                  <a:srgbClr val="0D0D0D"/>
                </a:solidFill>
                <a:latin typeface="Söhne"/>
              </a:rPr>
              <a:t>R</a:t>
            </a:r>
            <a:r>
              <a:rPr lang="en-US" b="0" i="0" dirty="0">
                <a:solidFill>
                  <a:srgbClr val="0D0D0D"/>
                </a:solidFill>
                <a:effectLst/>
                <a:latin typeface="Söhne"/>
              </a:rPr>
              <a:t>eal-world examples of inter-process communication (IPC)</a:t>
            </a:r>
            <a:endParaRPr lang="en-NP" dirty="0"/>
          </a:p>
        </p:txBody>
      </p:sp>
      <p:sp>
        <p:nvSpPr>
          <p:cNvPr id="3" name="Content Placeholder 2">
            <a:extLst>
              <a:ext uri="{FF2B5EF4-FFF2-40B4-BE49-F238E27FC236}">
                <a16:creationId xmlns:a16="http://schemas.microsoft.com/office/drawing/2014/main" id="{0DA21C73-1916-4EA9-8E06-AC527BEEA725}"/>
              </a:ext>
            </a:extLst>
          </p:cNvPr>
          <p:cNvSpPr>
            <a:spLocks noGrp="1"/>
          </p:cNvSpPr>
          <p:nvPr>
            <p:ph idx="1"/>
          </p:nvPr>
        </p:nvSpPr>
        <p:spPr/>
        <p:txBody>
          <a:bodyPr>
            <a:normAutofit lnSpcReduction="10000"/>
          </a:bodyPr>
          <a:lstStyle/>
          <a:p>
            <a:pPr algn="just"/>
            <a:r>
              <a:rPr lang="en-US" b="1" i="0" dirty="0">
                <a:solidFill>
                  <a:srgbClr val="0D0D0D"/>
                </a:solidFill>
                <a:effectLst/>
                <a:latin typeface="Söhne"/>
              </a:rPr>
              <a:t>Multimedia Applications</a:t>
            </a:r>
            <a:r>
              <a:rPr lang="en-US" b="0" i="0" dirty="0">
                <a:solidFill>
                  <a:srgbClr val="0D0D0D"/>
                </a:solidFill>
                <a:effectLst/>
                <a:latin typeface="Söhne"/>
              </a:rPr>
              <a:t>: Multimedia applications like video players and audio editors often use IPC to synchronize playback, manage streams, and communicate with hardware devices. </a:t>
            </a:r>
            <a:r>
              <a:rPr lang="en-US" b="1" i="0" dirty="0">
                <a:solidFill>
                  <a:srgbClr val="FF0000"/>
                </a:solidFill>
                <a:effectLst/>
                <a:latin typeface="Söhne"/>
              </a:rPr>
              <a:t>For example, in a video editing software, the user interface process communicates with the video decoding process using shared memory or message passing to display the video frames in real-time.</a:t>
            </a:r>
          </a:p>
          <a:p>
            <a:pPr algn="just"/>
            <a:r>
              <a:rPr lang="en-US" b="1" i="0" dirty="0">
                <a:solidFill>
                  <a:srgbClr val="0D0D0D"/>
                </a:solidFill>
                <a:effectLst/>
                <a:latin typeface="Söhne"/>
              </a:rPr>
              <a:t>Distributed Systems</a:t>
            </a:r>
            <a:r>
              <a:rPr lang="en-US" b="0" i="0" dirty="0">
                <a:solidFill>
                  <a:srgbClr val="0D0D0D"/>
                </a:solidFill>
                <a:effectLst/>
                <a:latin typeface="Söhne"/>
              </a:rPr>
              <a:t>: In distributed systems, IPC is used for communication between processes running on different machines over a network. </a:t>
            </a:r>
            <a:r>
              <a:rPr lang="en-US" b="0" i="0" dirty="0">
                <a:solidFill>
                  <a:srgbClr val="FF0000"/>
                </a:solidFill>
                <a:effectLst/>
                <a:latin typeface="Söhne"/>
              </a:rPr>
              <a:t>For instance, in a distributed file system, a client process communicates with file servers using IPC mechanisms like remote procedure calls (RPC) or sockets to perform file operations such as read, write, and delete.</a:t>
            </a:r>
          </a:p>
        </p:txBody>
      </p:sp>
    </p:spTree>
    <p:extLst>
      <p:ext uri="{BB962C8B-B14F-4D97-AF65-F5344CB8AC3E}">
        <p14:creationId xmlns:p14="http://schemas.microsoft.com/office/powerpoint/2010/main" val="1845154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211A-8698-B799-1507-1919F0EE7266}"/>
              </a:ext>
            </a:extLst>
          </p:cNvPr>
          <p:cNvSpPr>
            <a:spLocks noGrp="1"/>
          </p:cNvSpPr>
          <p:nvPr>
            <p:ph type="title"/>
          </p:nvPr>
        </p:nvSpPr>
        <p:spPr/>
        <p:txBody>
          <a:bodyPr/>
          <a:lstStyle/>
          <a:p>
            <a:r>
              <a:rPr lang="en-US" dirty="0"/>
              <a:t>Message-Passing System</a:t>
            </a:r>
            <a:endParaRPr lang="en-NP" dirty="0"/>
          </a:p>
        </p:txBody>
      </p:sp>
      <p:sp>
        <p:nvSpPr>
          <p:cNvPr id="3" name="Content Placeholder 2">
            <a:extLst>
              <a:ext uri="{FF2B5EF4-FFF2-40B4-BE49-F238E27FC236}">
                <a16:creationId xmlns:a16="http://schemas.microsoft.com/office/drawing/2014/main" id="{A3075E29-7170-849C-9BED-A75992A3895C}"/>
              </a:ext>
            </a:extLst>
          </p:cNvPr>
          <p:cNvSpPr>
            <a:spLocks noGrp="1"/>
          </p:cNvSpPr>
          <p:nvPr>
            <p:ph idx="1"/>
          </p:nvPr>
        </p:nvSpPr>
        <p:spPr/>
        <p:txBody>
          <a:bodyPr/>
          <a:lstStyle/>
          <a:p>
            <a:pPr algn="just"/>
            <a:r>
              <a:rPr lang="en-US" b="0" i="0" dirty="0">
                <a:solidFill>
                  <a:srgbClr val="0D0D0D"/>
                </a:solidFill>
                <a:effectLst/>
                <a:latin typeface="Söhne"/>
              </a:rPr>
              <a:t>A Message-Passing System is a mechanism within an operating system that allows processes to communicate by sending and receiving messages. Here's an overview of how it works and some examples:</a:t>
            </a:r>
          </a:p>
          <a:p>
            <a:pPr algn="just"/>
            <a:r>
              <a:rPr lang="en-US" b="1" i="0" dirty="0">
                <a:solidFill>
                  <a:srgbClr val="0D0D0D"/>
                </a:solidFill>
                <a:effectLst/>
                <a:latin typeface="Söhne"/>
              </a:rPr>
              <a:t>Message Passing Mechanism:</a:t>
            </a:r>
            <a:endParaRPr lang="en-US" b="0" i="0" dirty="0">
              <a:solidFill>
                <a:srgbClr val="0D0D0D"/>
              </a:solidFill>
              <a:effectLst/>
              <a:latin typeface="Söhne"/>
            </a:endParaRPr>
          </a:p>
          <a:p>
            <a:pPr lvl="1" algn="just"/>
            <a:r>
              <a:rPr lang="en-US" b="1" i="0" dirty="0">
                <a:solidFill>
                  <a:srgbClr val="0D0D0D"/>
                </a:solidFill>
                <a:effectLst/>
                <a:latin typeface="Söhne"/>
              </a:rPr>
              <a:t>Send</a:t>
            </a:r>
            <a:r>
              <a:rPr lang="en-US" b="0" i="0" dirty="0">
                <a:solidFill>
                  <a:srgbClr val="0D0D0D"/>
                </a:solidFill>
                <a:effectLst/>
                <a:latin typeface="Söhne"/>
              </a:rPr>
              <a:t>: A process can send a message to another process by calling a system-provided function or system call.</a:t>
            </a:r>
          </a:p>
          <a:p>
            <a:pPr lvl="1" algn="just"/>
            <a:r>
              <a:rPr lang="en-US" b="1" i="0" dirty="0">
                <a:solidFill>
                  <a:srgbClr val="0D0D0D"/>
                </a:solidFill>
                <a:effectLst/>
                <a:latin typeface="Söhne"/>
              </a:rPr>
              <a:t>Receive</a:t>
            </a:r>
            <a:r>
              <a:rPr lang="en-US" b="0" i="0" dirty="0">
                <a:solidFill>
                  <a:srgbClr val="0D0D0D"/>
                </a:solidFill>
                <a:effectLst/>
                <a:latin typeface="Söhne"/>
              </a:rPr>
              <a:t>: A process can receive a message from another process by waiting for a message or by actively checking for messages.</a:t>
            </a:r>
          </a:p>
          <a:p>
            <a:pPr algn="just"/>
            <a:endParaRPr lang="en-NP" dirty="0"/>
          </a:p>
        </p:txBody>
      </p:sp>
    </p:spTree>
    <p:extLst>
      <p:ext uri="{BB962C8B-B14F-4D97-AF65-F5344CB8AC3E}">
        <p14:creationId xmlns:p14="http://schemas.microsoft.com/office/powerpoint/2010/main" val="1360312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211A-8698-B799-1507-1919F0EE7266}"/>
              </a:ext>
            </a:extLst>
          </p:cNvPr>
          <p:cNvSpPr>
            <a:spLocks noGrp="1"/>
          </p:cNvSpPr>
          <p:nvPr>
            <p:ph type="title"/>
          </p:nvPr>
        </p:nvSpPr>
        <p:spPr/>
        <p:txBody>
          <a:bodyPr/>
          <a:lstStyle/>
          <a:p>
            <a:r>
              <a:rPr lang="en-US" dirty="0"/>
              <a:t>Message-Passing System</a:t>
            </a:r>
            <a:endParaRPr lang="en-NP" dirty="0"/>
          </a:p>
        </p:txBody>
      </p:sp>
      <p:sp>
        <p:nvSpPr>
          <p:cNvPr id="3" name="Content Placeholder 2">
            <a:extLst>
              <a:ext uri="{FF2B5EF4-FFF2-40B4-BE49-F238E27FC236}">
                <a16:creationId xmlns:a16="http://schemas.microsoft.com/office/drawing/2014/main" id="{A3075E29-7170-849C-9BED-A75992A3895C}"/>
              </a:ext>
            </a:extLst>
          </p:cNvPr>
          <p:cNvSpPr>
            <a:spLocks noGrp="1"/>
          </p:cNvSpPr>
          <p:nvPr>
            <p:ph idx="1"/>
          </p:nvPr>
        </p:nvSpPr>
        <p:spPr/>
        <p:txBody>
          <a:bodyPr>
            <a:normAutofit lnSpcReduction="10000"/>
          </a:bodyPr>
          <a:lstStyle/>
          <a:p>
            <a:pPr algn="just"/>
            <a:r>
              <a:rPr lang="en-US" b="1" i="0" dirty="0">
                <a:solidFill>
                  <a:srgbClr val="0D0D0D"/>
                </a:solidFill>
                <a:effectLst/>
                <a:latin typeface="Söhne"/>
              </a:rPr>
              <a:t>Synchronous vs. Asynchronous Communication:</a:t>
            </a:r>
            <a:endParaRPr lang="en-US" b="0" i="0" dirty="0">
              <a:solidFill>
                <a:srgbClr val="0D0D0D"/>
              </a:solidFill>
              <a:effectLst/>
              <a:latin typeface="Söhne"/>
            </a:endParaRPr>
          </a:p>
          <a:p>
            <a:pPr lvl="1" algn="just"/>
            <a:r>
              <a:rPr lang="en-US" b="1" i="0" dirty="0">
                <a:solidFill>
                  <a:srgbClr val="0D0D0D"/>
                </a:solidFill>
                <a:effectLst/>
                <a:latin typeface="Söhne"/>
              </a:rPr>
              <a:t>Synchronous</a:t>
            </a:r>
            <a:r>
              <a:rPr lang="en-US" b="0" i="0" dirty="0">
                <a:solidFill>
                  <a:srgbClr val="0D0D0D"/>
                </a:solidFill>
                <a:effectLst/>
                <a:latin typeface="Söhne"/>
              </a:rPr>
              <a:t>: In synchronous communication, the sender blocks until the receiver acknowledges receipt of the message.</a:t>
            </a:r>
          </a:p>
          <a:p>
            <a:pPr lvl="1" algn="just"/>
            <a:r>
              <a:rPr lang="en-US" b="1" i="0" dirty="0">
                <a:solidFill>
                  <a:srgbClr val="0D0D0D"/>
                </a:solidFill>
                <a:effectLst/>
                <a:latin typeface="Söhne"/>
              </a:rPr>
              <a:t>Asynchronous</a:t>
            </a:r>
            <a:r>
              <a:rPr lang="en-US" b="0" i="0" dirty="0">
                <a:solidFill>
                  <a:srgbClr val="0D0D0D"/>
                </a:solidFill>
                <a:effectLst/>
                <a:latin typeface="Söhne"/>
              </a:rPr>
              <a:t>: In asynchronous communication, the sender continues its execution after sending the message without waiting for a response from the receiver.</a:t>
            </a:r>
          </a:p>
          <a:p>
            <a:pPr algn="just"/>
            <a:r>
              <a:rPr lang="en-US" b="1" i="0" dirty="0">
                <a:solidFill>
                  <a:srgbClr val="0D0D0D"/>
                </a:solidFill>
                <a:effectLst/>
                <a:latin typeface="Söhne"/>
              </a:rPr>
              <a:t>Types of Message Passing Systems:</a:t>
            </a:r>
            <a:endParaRPr lang="en-US" b="0" i="0" dirty="0">
              <a:solidFill>
                <a:srgbClr val="0D0D0D"/>
              </a:solidFill>
              <a:effectLst/>
              <a:latin typeface="Söhne"/>
            </a:endParaRPr>
          </a:p>
          <a:p>
            <a:pPr lvl="1" algn="just"/>
            <a:r>
              <a:rPr lang="en-US" b="1" i="0" dirty="0">
                <a:solidFill>
                  <a:srgbClr val="0D0D0D"/>
                </a:solidFill>
                <a:effectLst/>
                <a:latin typeface="Söhne"/>
              </a:rPr>
              <a:t>Direct Communication</a:t>
            </a:r>
            <a:r>
              <a:rPr lang="en-US" b="0" i="0" dirty="0">
                <a:solidFill>
                  <a:srgbClr val="0D0D0D"/>
                </a:solidFill>
                <a:effectLst/>
                <a:latin typeface="Söhne"/>
              </a:rPr>
              <a:t>: Processes must explicitly name the recipient or sender of the message.</a:t>
            </a:r>
          </a:p>
          <a:p>
            <a:pPr lvl="1" algn="just"/>
            <a:r>
              <a:rPr lang="en-US" b="1" i="0" dirty="0">
                <a:solidFill>
                  <a:srgbClr val="0D0D0D"/>
                </a:solidFill>
                <a:effectLst/>
                <a:latin typeface="Söhne"/>
              </a:rPr>
              <a:t>Indirect Communication</a:t>
            </a:r>
            <a:r>
              <a:rPr lang="en-US" b="0" i="0" dirty="0">
                <a:solidFill>
                  <a:srgbClr val="0D0D0D"/>
                </a:solidFill>
                <a:effectLst/>
                <a:latin typeface="Söhne"/>
              </a:rPr>
              <a:t>: A message is sent to a mailbox or port, and processes can communicate indirectly through these mailboxes without knowing each other's identity.</a:t>
            </a:r>
          </a:p>
        </p:txBody>
      </p:sp>
    </p:spTree>
    <p:extLst>
      <p:ext uri="{BB962C8B-B14F-4D97-AF65-F5344CB8AC3E}">
        <p14:creationId xmlns:p14="http://schemas.microsoft.com/office/powerpoint/2010/main" val="358170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Message-Passing System</a:t>
            </a:r>
          </a:p>
        </p:txBody>
      </p:sp>
      <p:sp>
        <p:nvSpPr>
          <p:cNvPr id="3" name="Content Placeholder 2"/>
          <p:cNvSpPr>
            <a:spLocks noGrp="1"/>
          </p:cNvSpPr>
          <p:nvPr>
            <p:ph sz="half" idx="1"/>
          </p:nvPr>
        </p:nvSpPr>
        <p:spPr>
          <a:xfrm>
            <a:off x="838199" y="1825624"/>
            <a:ext cx="6811852" cy="4600933"/>
          </a:xfrm>
        </p:spPr>
        <p:txBody>
          <a:bodyPr>
            <a:normAutofit fontScale="77500" lnSpcReduction="20000"/>
          </a:bodyPr>
          <a:lstStyle/>
          <a:p>
            <a:pPr algn="just"/>
            <a:r>
              <a:rPr lang="en-US" dirty="0"/>
              <a:t>In the message-passing model, communication takes place by means of messages exchanged between the cooperating processes.</a:t>
            </a:r>
          </a:p>
          <a:p>
            <a:pPr algn="just"/>
            <a:r>
              <a:rPr lang="en-US" dirty="0"/>
              <a:t>Message passing provides a mechanism to allow processes to communicate and to synchronize their actions without sharing the same address space. </a:t>
            </a:r>
          </a:p>
          <a:p>
            <a:pPr algn="just"/>
            <a:r>
              <a:rPr lang="en-US" dirty="0"/>
              <a:t>It is particularly useful in a distributed environment, where the communicating processes may reside on different computers connected by a network. </a:t>
            </a:r>
          </a:p>
          <a:p>
            <a:pPr algn="just"/>
            <a:r>
              <a:rPr lang="en-US" dirty="0"/>
              <a:t>A message-passing facility provides two operations: </a:t>
            </a:r>
            <a:r>
              <a:rPr lang="en-US" dirty="0">
                <a:solidFill>
                  <a:srgbClr val="FF0000"/>
                </a:solidFill>
              </a:rPr>
              <a:t>send, receive</a:t>
            </a:r>
            <a:r>
              <a:rPr lang="en-US" dirty="0"/>
              <a:t>. </a:t>
            </a:r>
          </a:p>
          <a:p>
            <a:pPr algn="just"/>
            <a:r>
              <a:rPr lang="en-US" dirty="0"/>
              <a:t>Messages sent by a process can be either </a:t>
            </a:r>
            <a:r>
              <a:rPr lang="en-US" dirty="0">
                <a:solidFill>
                  <a:srgbClr val="FF0000"/>
                </a:solidFill>
              </a:rPr>
              <a:t>fixed or variable in size. </a:t>
            </a:r>
          </a:p>
          <a:p>
            <a:pPr algn="just"/>
            <a:r>
              <a:rPr lang="en-US" dirty="0">
                <a:solidFill>
                  <a:srgbClr val="FF0000"/>
                </a:solidFill>
              </a:rPr>
              <a:t>Example: An Internet chat program could be designed so that chat participants communicate with one another by exchanging messages</a:t>
            </a:r>
          </a:p>
          <a:p>
            <a:pPr algn="just"/>
            <a:endParaRPr lang="en-US" dirty="0"/>
          </a:p>
          <a:p>
            <a:pPr algn="just"/>
            <a:endParaRPr lang="en-US" dirty="0"/>
          </a:p>
          <a:p>
            <a:pPr algn="just"/>
            <a:endParaRPr lang="en-US" dirty="0"/>
          </a:p>
        </p:txBody>
      </p:sp>
      <p:pic>
        <p:nvPicPr>
          <p:cNvPr id="5" name="Content Placeholder 4"/>
          <p:cNvPicPr>
            <a:picLocks noGrp="1" noChangeAspect="1"/>
          </p:cNvPicPr>
          <p:nvPr>
            <p:ph sz="half" idx="2"/>
          </p:nvPr>
        </p:nvPicPr>
        <p:blipFill>
          <a:blip r:embed="rId2"/>
          <a:stretch>
            <a:fillRect/>
          </a:stretch>
        </p:blipFill>
        <p:spPr>
          <a:xfrm>
            <a:off x="7963436" y="1690688"/>
            <a:ext cx="3390364" cy="3999570"/>
          </a:xfrm>
          <a:prstGeom prst="rect">
            <a:avLst/>
          </a:prstGeom>
        </p:spPr>
      </p:pic>
    </p:spTree>
    <p:extLst>
      <p:ext uri="{BB962C8B-B14F-4D97-AF65-F5344CB8AC3E}">
        <p14:creationId xmlns:p14="http://schemas.microsoft.com/office/powerpoint/2010/main" val="144876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4887"/>
            <a:ext cx="10515600" cy="5342076"/>
          </a:xfrm>
        </p:spPr>
        <p:txBody>
          <a:bodyPr/>
          <a:lstStyle/>
          <a:p>
            <a:pPr marL="0" indent="0" algn="just">
              <a:buNone/>
            </a:pPr>
            <a:r>
              <a:rPr lang="en-US" b="1" dirty="0"/>
              <a:t>Process memory</a:t>
            </a:r>
            <a:r>
              <a:rPr lang="en-US" dirty="0"/>
              <a:t> is divided into four sections for efficient working :</a:t>
            </a:r>
          </a:p>
          <a:p>
            <a:pPr algn="just">
              <a:buFont typeface="Wingdings" panose="05000000000000000000" pitchFamily="2" charset="2"/>
              <a:buChar char="Ø"/>
            </a:pPr>
            <a:r>
              <a:rPr lang="en-US" dirty="0"/>
              <a:t>The </a:t>
            </a:r>
            <a:r>
              <a:rPr lang="en-US" b="1" dirty="0"/>
              <a:t>Text section</a:t>
            </a:r>
            <a:r>
              <a:rPr lang="en-US" dirty="0"/>
              <a:t> is made up of the compiled program code, read in from non-volatile storage when the program is launched.</a:t>
            </a:r>
          </a:p>
          <a:p>
            <a:pPr algn="just">
              <a:buFont typeface="Wingdings" panose="05000000000000000000" pitchFamily="2" charset="2"/>
              <a:buChar char="Ø"/>
            </a:pPr>
            <a:r>
              <a:rPr lang="en-US" dirty="0"/>
              <a:t>The </a:t>
            </a:r>
            <a:r>
              <a:rPr lang="en-US" b="1" dirty="0"/>
              <a:t>Data section</a:t>
            </a:r>
            <a:r>
              <a:rPr lang="en-US" dirty="0"/>
              <a:t> is made up of the global and static variables, allocated and initialized prior to executing the main.</a:t>
            </a:r>
          </a:p>
          <a:p>
            <a:pPr algn="just">
              <a:buFont typeface="Wingdings" panose="05000000000000000000" pitchFamily="2" charset="2"/>
              <a:buChar char="Ø"/>
            </a:pPr>
            <a:r>
              <a:rPr lang="en-US" dirty="0"/>
              <a:t>The </a:t>
            </a:r>
            <a:r>
              <a:rPr lang="en-US" b="1" dirty="0"/>
              <a:t>Heap</a:t>
            </a:r>
            <a:r>
              <a:rPr lang="en-US" dirty="0"/>
              <a:t> is used for the dynamic memory allocation and is managed via calls to new, delete, </a:t>
            </a:r>
            <a:r>
              <a:rPr lang="en-US" dirty="0" err="1"/>
              <a:t>malloc</a:t>
            </a:r>
            <a:r>
              <a:rPr lang="en-US" dirty="0"/>
              <a:t>, free, etc.</a:t>
            </a:r>
          </a:p>
          <a:p>
            <a:pPr algn="just">
              <a:buFont typeface="Wingdings" panose="05000000000000000000" pitchFamily="2" charset="2"/>
              <a:buChar char="Ø"/>
            </a:pPr>
            <a:r>
              <a:rPr lang="en-US" dirty="0"/>
              <a:t>The </a:t>
            </a:r>
            <a:r>
              <a:rPr lang="en-US" b="1" dirty="0"/>
              <a:t>Stack</a:t>
            </a:r>
            <a:r>
              <a:rPr lang="en-US" dirty="0"/>
              <a:t> is used for local variables. Space on the stack is reserved for local variables when they are declared.</a:t>
            </a:r>
          </a:p>
          <a:p>
            <a:pPr algn="just"/>
            <a:endParaRPr lang="en-US" dirty="0"/>
          </a:p>
        </p:txBody>
      </p:sp>
    </p:spTree>
    <p:extLst>
      <p:ext uri="{BB962C8B-B14F-4D97-AF65-F5344CB8AC3E}">
        <p14:creationId xmlns:p14="http://schemas.microsoft.com/office/powerpoint/2010/main" val="3962830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Systems </a:t>
            </a:r>
          </a:p>
        </p:txBody>
      </p:sp>
      <p:sp>
        <p:nvSpPr>
          <p:cNvPr id="3" name="Content Placeholder 2"/>
          <p:cNvSpPr>
            <a:spLocks noGrp="1"/>
          </p:cNvSpPr>
          <p:nvPr>
            <p:ph sz="half" idx="1"/>
          </p:nvPr>
        </p:nvSpPr>
        <p:spPr>
          <a:xfrm>
            <a:off x="838199" y="1825625"/>
            <a:ext cx="7560367" cy="4351338"/>
          </a:xfrm>
        </p:spPr>
        <p:txBody>
          <a:bodyPr>
            <a:normAutofit fontScale="92500" lnSpcReduction="10000"/>
          </a:bodyPr>
          <a:lstStyle/>
          <a:p>
            <a:pPr algn="just"/>
            <a:r>
              <a:rPr lang="en-US" b="0" i="0" dirty="0">
                <a:solidFill>
                  <a:srgbClr val="FF0000"/>
                </a:solidFill>
                <a:effectLst/>
                <a:latin typeface="Söhne"/>
              </a:rPr>
              <a:t>Shared Memory Systems in operating systems allow multiple processes to share a portion of memory.</a:t>
            </a:r>
            <a:r>
              <a:rPr lang="en-US" b="0" i="0" dirty="0">
                <a:solidFill>
                  <a:srgbClr val="0D0D0D"/>
                </a:solidFill>
                <a:effectLst/>
                <a:latin typeface="Söhne"/>
              </a:rPr>
              <a:t> </a:t>
            </a:r>
            <a:endParaRPr lang="en-US" dirty="0"/>
          </a:p>
          <a:p>
            <a:pPr algn="just"/>
            <a:r>
              <a:rPr lang="en-US" dirty="0"/>
              <a:t>In the shared-memory model, a region of memory will be shared by cooperating processes. </a:t>
            </a:r>
          </a:p>
          <a:p>
            <a:pPr algn="just"/>
            <a:r>
              <a:rPr lang="en-US" dirty="0"/>
              <a:t>Processes can exchange information by reading and writing data to the shared region. </a:t>
            </a:r>
          </a:p>
          <a:p>
            <a:pPr algn="just"/>
            <a:r>
              <a:rPr lang="en-US" dirty="0"/>
              <a:t>A shared-memory region (segment) resides in the address space of the process. </a:t>
            </a:r>
          </a:p>
          <a:p>
            <a:pPr algn="just"/>
            <a:r>
              <a:rPr lang="en-US" dirty="0"/>
              <a:t>Other processes that wish to communicate using this shared-memory segment must attach it to their address space.</a:t>
            </a:r>
          </a:p>
          <a:p>
            <a:pPr algn="just"/>
            <a:endParaRPr lang="en-US" dirty="0"/>
          </a:p>
        </p:txBody>
      </p:sp>
      <p:pic>
        <p:nvPicPr>
          <p:cNvPr id="5" name="Content Placeholder 4"/>
          <p:cNvPicPr>
            <a:picLocks noGrp="1" noChangeAspect="1"/>
          </p:cNvPicPr>
          <p:nvPr>
            <p:ph sz="half" idx="2"/>
          </p:nvPr>
        </p:nvPicPr>
        <p:blipFill>
          <a:blip r:embed="rId2"/>
          <a:stretch>
            <a:fillRect/>
          </a:stretch>
        </p:blipFill>
        <p:spPr>
          <a:xfrm>
            <a:off x="8398567" y="1825624"/>
            <a:ext cx="3297579" cy="3931231"/>
          </a:xfrm>
          <a:prstGeom prst="rect">
            <a:avLst/>
          </a:prstGeom>
        </p:spPr>
      </p:pic>
    </p:spTree>
    <p:extLst>
      <p:ext uri="{BB962C8B-B14F-4D97-AF65-F5344CB8AC3E}">
        <p14:creationId xmlns:p14="http://schemas.microsoft.com/office/powerpoint/2010/main" val="87640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1488-AA12-AB72-83CE-F7C9F1078321}"/>
              </a:ext>
            </a:extLst>
          </p:cNvPr>
          <p:cNvSpPr>
            <a:spLocks noGrp="1"/>
          </p:cNvSpPr>
          <p:nvPr>
            <p:ph type="title"/>
          </p:nvPr>
        </p:nvSpPr>
        <p:spPr/>
        <p:txBody>
          <a:bodyPr/>
          <a:lstStyle/>
          <a:p>
            <a:r>
              <a:rPr lang="en-US" b="1" i="0" dirty="0">
                <a:solidFill>
                  <a:srgbClr val="0D0D0D"/>
                </a:solidFill>
                <a:effectLst/>
                <a:latin typeface="Söhne"/>
              </a:rPr>
              <a:t>Examples:</a:t>
            </a:r>
            <a:endParaRPr lang="en-NP" dirty="0"/>
          </a:p>
        </p:txBody>
      </p:sp>
      <p:sp>
        <p:nvSpPr>
          <p:cNvPr id="3" name="Content Placeholder 2">
            <a:extLst>
              <a:ext uri="{FF2B5EF4-FFF2-40B4-BE49-F238E27FC236}">
                <a16:creationId xmlns:a16="http://schemas.microsoft.com/office/drawing/2014/main" id="{B4325EC5-5EF9-2EB5-AF68-905C2C63D795}"/>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b="1" i="0" dirty="0">
                <a:solidFill>
                  <a:srgbClr val="0D0D0D"/>
                </a:solidFill>
                <a:effectLst/>
                <a:latin typeface="Söhne"/>
              </a:rPr>
              <a:t>Database Management Systems (DBMS)</a:t>
            </a:r>
            <a:r>
              <a:rPr lang="en-US" b="0" i="0" dirty="0">
                <a:solidFill>
                  <a:srgbClr val="0D0D0D"/>
                </a:solidFill>
                <a:effectLst/>
                <a:latin typeface="Söhne"/>
              </a:rPr>
              <a:t>: DBMS often use shared memory for </a:t>
            </a:r>
            <a:r>
              <a:rPr lang="en-US" b="0" i="0" dirty="0" err="1">
                <a:solidFill>
                  <a:srgbClr val="0D0D0D"/>
                </a:solidFill>
                <a:effectLst/>
                <a:latin typeface="Söhne"/>
              </a:rPr>
              <a:t>interprocess</a:t>
            </a:r>
            <a:r>
              <a:rPr lang="en-US" b="0" i="0" dirty="0">
                <a:solidFill>
                  <a:srgbClr val="0D0D0D"/>
                </a:solidFill>
                <a:effectLst/>
                <a:latin typeface="Söhne"/>
              </a:rPr>
              <a:t> communication between different components of the system, such as the query processor, transaction manager, and storage engine. </a:t>
            </a:r>
            <a:r>
              <a:rPr lang="en-US" b="0" i="0" dirty="0">
                <a:solidFill>
                  <a:srgbClr val="FF0000"/>
                </a:solidFill>
                <a:effectLst/>
                <a:latin typeface="Söhne"/>
              </a:rPr>
              <a:t>For example, PostgreSQL uses shared memory to share data structures like the buffer pool and lock table among its processes.</a:t>
            </a:r>
          </a:p>
          <a:p>
            <a:pPr algn="just">
              <a:buFont typeface="Arial" panose="020B0604020202020204" pitchFamily="34" charset="0"/>
              <a:buChar char="•"/>
            </a:pPr>
            <a:r>
              <a:rPr lang="en-US" b="1" i="0" dirty="0">
                <a:solidFill>
                  <a:srgbClr val="0D0D0D"/>
                </a:solidFill>
                <a:effectLst/>
                <a:latin typeface="Söhne"/>
              </a:rPr>
              <a:t>Parallel Computing</a:t>
            </a:r>
            <a:r>
              <a:rPr lang="en-US" b="0" i="0" dirty="0">
                <a:solidFill>
                  <a:srgbClr val="0D0D0D"/>
                </a:solidFill>
                <a:effectLst/>
                <a:latin typeface="Söhne"/>
              </a:rPr>
              <a:t>: Shared memory systems are widely used in parallel computing environments to facilitate communication and data sharing among parallel processes or threads. </a:t>
            </a:r>
            <a:r>
              <a:rPr lang="en-US" b="0" i="0" dirty="0">
                <a:solidFill>
                  <a:srgbClr val="FF0000"/>
                </a:solidFill>
                <a:effectLst/>
                <a:latin typeface="Söhne"/>
              </a:rPr>
              <a:t>For instance, OpenMP, a popular API for parallel programming, allows threads to access shared data in memory.</a:t>
            </a:r>
          </a:p>
          <a:p>
            <a:pPr algn="just">
              <a:buFont typeface="Arial" panose="020B0604020202020204" pitchFamily="34" charset="0"/>
              <a:buChar char="•"/>
            </a:pPr>
            <a:r>
              <a:rPr lang="en-US" b="1" i="0" dirty="0">
                <a:solidFill>
                  <a:srgbClr val="0D0D0D"/>
                </a:solidFill>
                <a:effectLst/>
                <a:latin typeface="Söhne"/>
              </a:rPr>
              <a:t>Multithreaded Applications</a:t>
            </a:r>
            <a:r>
              <a:rPr lang="en-US" b="0" i="0" dirty="0">
                <a:solidFill>
                  <a:srgbClr val="0D0D0D"/>
                </a:solidFill>
                <a:effectLst/>
                <a:latin typeface="Söhne"/>
              </a:rPr>
              <a:t>: In multithreaded applications, threads within the same process can communicate and synchronize with each other using shared memory. </a:t>
            </a:r>
            <a:r>
              <a:rPr lang="en-US" b="0" i="0" dirty="0">
                <a:solidFill>
                  <a:srgbClr val="FF0000"/>
                </a:solidFill>
                <a:effectLst/>
                <a:latin typeface="Söhne"/>
              </a:rPr>
              <a:t>For example, in a web server handling multiple client requests concurrently, threads may use shared memory to access a shared cache of frequently accessed resources.</a:t>
            </a:r>
          </a:p>
          <a:p>
            <a:pPr algn="just"/>
            <a:endParaRPr lang="en-NP" dirty="0"/>
          </a:p>
        </p:txBody>
      </p:sp>
    </p:spTree>
    <p:extLst>
      <p:ext uri="{BB962C8B-B14F-4D97-AF65-F5344CB8AC3E}">
        <p14:creationId xmlns:p14="http://schemas.microsoft.com/office/powerpoint/2010/main" val="2110310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Synchronization</a:t>
            </a:r>
            <a:br>
              <a:rPr lang="en-US" b="1" dirty="0"/>
            </a:br>
            <a:endParaRPr lang="en-US" dirty="0"/>
          </a:p>
        </p:txBody>
      </p:sp>
      <p:sp>
        <p:nvSpPr>
          <p:cNvPr id="3" name="Content Placeholder 2"/>
          <p:cNvSpPr>
            <a:spLocks noGrp="1"/>
          </p:cNvSpPr>
          <p:nvPr>
            <p:ph idx="1"/>
          </p:nvPr>
        </p:nvSpPr>
        <p:spPr/>
        <p:txBody>
          <a:bodyPr>
            <a:normAutofit/>
          </a:bodyPr>
          <a:lstStyle/>
          <a:p>
            <a:pPr algn="just"/>
            <a:r>
              <a:rPr lang="en-US" sz="3600" b="0" i="0" dirty="0">
                <a:solidFill>
                  <a:srgbClr val="0D0D0D"/>
                </a:solidFill>
                <a:effectLst/>
                <a:latin typeface="Söhne"/>
              </a:rPr>
              <a:t>Process synchronization in operating systems refers to the </a:t>
            </a:r>
            <a:r>
              <a:rPr lang="en-US" sz="3600" b="0" i="0" dirty="0">
                <a:solidFill>
                  <a:srgbClr val="FF0000"/>
                </a:solidFill>
                <a:effectLst/>
                <a:latin typeface="Söhne"/>
              </a:rPr>
              <a:t>coordination and control of multiple processes</a:t>
            </a:r>
            <a:r>
              <a:rPr lang="en-US" sz="3600" b="0" i="0" dirty="0">
                <a:solidFill>
                  <a:srgbClr val="0D0D0D"/>
                </a:solidFill>
                <a:effectLst/>
                <a:latin typeface="Söhne"/>
              </a:rPr>
              <a:t> to ensure that they cooperate with each other correctly </a:t>
            </a:r>
            <a:r>
              <a:rPr lang="en-US" sz="3600" b="0" i="0" dirty="0">
                <a:solidFill>
                  <a:srgbClr val="FF0000"/>
                </a:solidFill>
                <a:effectLst/>
                <a:latin typeface="Söhne"/>
              </a:rPr>
              <a:t>when accessing shared resources or executing concurrently</a:t>
            </a:r>
            <a:r>
              <a:rPr lang="en-US" sz="3600" b="0" i="0" dirty="0">
                <a:solidFill>
                  <a:srgbClr val="0D0D0D"/>
                </a:solidFill>
                <a:effectLst/>
                <a:latin typeface="Söhne"/>
              </a:rPr>
              <a:t>.</a:t>
            </a:r>
            <a:endParaRPr lang="en-US" sz="3600" dirty="0"/>
          </a:p>
        </p:txBody>
      </p:sp>
    </p:spTree>
    <p:extLst>
      <p:ext uri="{BB962C8B-B14F-4D97-AF65-F5344CB8AC3E}">
        <p14:creationId xmlns:p14="http://schemas.microsoft.com/office/powerpoint/2010/main" val="3594267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Synchronization</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When multiple processes execute concurrently sharing system resources, then inconsistent results might be produced.</a:t>
            </a:r>
          </a:p>
          <a:p>
            <a:pPr algn="just"/>
            <a:r>
              <a:rPr lang="en-US" dirty="0"/>
              <a:t>Process Synchronization is a mechanism that deals with the synchronization of processes.</a:t>
            </a:r>
          </a:p>
          <a:p>
            <a:pPr algn="just"/>
            <a:r>
              <a:rPr lang="en-US" dirty="0"/>
              <a:t>It controls the execution of processes running concurrently to ensure that consistent results are produced.</a:t>
            </a:r>
          </a:p>
          <a:p>
            <a:pPr algn="just" fontAlgn="base"/>
            <a:r>
              <a:rPr lang="en-US" b="1" u="sng" dirty="0"/>
              <a:t>Need of Synchronization-</a:t>
            </a:r>
            <a:endParaRPr lang="en-US" dirty="0"/>
          </a:p>
          <a:p>
            <a:pPr marL="0" indent="0" algn="just" fontAlgn="base">
              <a:buNone/>
            </a:pPr>
            <a:r>
              <a:rPr lang="en-US" dirty="0"/>
              <a:t>Process synchronization is needed-</a:t>
            </a:r>
          </a:p>
          <a:p>
            <a:pPr algn="just" fontAlgn="base"/>
            <a:r>
              <a:rPr lang="en-US" dirty="0"/>
              <a:t>When multiple processes execute concurrently sharing some system resources.</a:t>
            </a:r>
          </a:p>
          <a:p>
            <a:pPr algn="just" fontAlgn="base"/>
            <a:r>
              <a:rPr lang="en-US" dirty="0"/>
              <a:t>To avoid the inconsistent results.</a:t>
            </a:r>
          </a:p>
          <a:p>
            <a:pPr algn="just"/>
            <a:endParaRPr lang="en-US" dirty="0"/>
          </a:p>
          <a:p>
            <a:pPr algn="just"/>
            <a:endParaRPr lang="en-US" dirty="0"/>
          </a:p>
        </p:txBody>
      </p:sp>
    </p:spTree>
    <p:extLst>
      <p:ext uri="{BB962C8B-B14F-4D97-AF65-F5344CB8AC3E}">
        <p14:creationId xmlns:p14="http://schemas.microsoft.com/office/powerpoint/2010/main" val="3521847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3D5-2FF2-541F-B741-37B84DC1E7D6}"/>
              </a:ext>
            </a:extLst>
          </p:cNvPr>
          <p:cNvSpPr>
            <a:spLocks noGrp="1"/>
          </p:cNvSpPr>
          <p:nvPr>
            <p:ph type="title"/>
          </p:nvPr>
        </p:nvSpPr>
        <p:spPr/>
        <p:txBody>
          <a:bodyPr/>
          <a:lstStyle/>
          <a:p>
            <a:r>
              <a:rPr lang="en-US" b="1" dirty="0">
                <a:solidFill>
                  <a:srgbClr val="0D0D0D"/>
                </a:solidFill>
                <a:latin typeface="Söhne"/>
              </a:rPr>
              <a:t>T</a:t>
            </a:r>
            <a:r>
              <a:rPr lang="en-US" b="1" i="0" dirty="0">
                <a:solidFill>
                  <a:srgbClr val="0D0D0D"/>
                </a:solidFill>
                <a:effectLst/>
                <a:latin typeface="Söhne"/>
              </a:rPr>
              <a:t>echniques used in Process Synchronization:</a:t>
            </a:r>
            <a:endParaRPr lang="en-NP" dirty="0"/>
          </a:p>
        </p:txBody>
      </p:sp>
      <p:sp>
        <p:nvSpPr>
          <p:cNvPr id="3" name="Content Placeholder 2">
            <a:extLst>
              <a:ext uri="{FF2B5EF4-FFF2-40B4-BE49-F238E27FC236}">
                <a16:creationId xmlns:a16="http://schemas.microsoft.com/office/drawing/2014/main" id="{E4EEC930-7D26-3D59-C136-141AE1D42A56}"/>
              </a:ext>
            </a:extLst>
          </p:cNvPr>
          <p:cNvSpPr>
            <a:spLocks noGrp="1"/>
          </p:cNvSpPr>
          <p:nvPr>
            <p:ph idx="1"/>
          </p:nvPr>
        </p:nvSpPr>
        <p:spPr/>
        <p:txBody>
          <a:bodyPr/>
          <a:lstStyle/>
          <a:p>
            <a:r>
              <a:rPr lang="en-US" b="1" i="0" dirty="0">
                <a:solidFill>
                  <a:srgbClr val="0D0D0D"/>
                </a:solidFill>
                <a:effectLst/>
                <a:latin typeface="Söhne"/>
              </a:rPr>
              <a:t>Mutual Exclusion:</a:t>
            </a:r>
          </a:p>
          <a:p>
            <a:r>
              <a:rPr lang="en-US" b="1" i="0" dirty="0">
                <a:solidFill>
                  <a:srgbClr val="0D0D0D"/>
                </a:solidFill>
                <a:effectLst/>
                <a:latin typeface="Söhne"/>
              </a:rPr>
              <a:t>Deadlock Prevention and Avoidance:</a:t>
            </a:r>
          </a:p>
          <a:p>
            <a:r>
              <a:rPr lang="en-US" b="1" i="0" dirty="0">
                <a:solidFill>
                  <a:srgbClr val="0D0D0D"/>
                </a:solidFill>
                <a:effectLst/>
                <a:latin typeface="Söhne"/>
              </a:rPr>
              <a:t>Condition Synchronization:</a:t>
            </a:r>
            <a:endParaRPr lang="en-US" b="1" dirty="0">
              <a:solidFill>
                <a:srgbClr val="0D0D0D"/>
              </a:solidFill>
              <a:latin typeface="Söhne"/>
            </a:endParaRPr>
          </a:p>
          <a:p>
            <a:r>
              <a:rPr lang="en-US" b="1" i="0" dirty="0">
                <a:solidFill>
                  <a:srgbClr val="0D0D0D"/>
                </a:solidFill>
                <a:effectLst/>
                <a:latin typeface="Söhne"/>
              </a:rPr>
              <a:t>Producer-Consumer Problem:</a:t>
            </a:r>
          </a:p>
          <a:p>
            <a:r>
              <a:rPr lang="en-US" b="1" i="0" dirty="0">
                <a:solidFill>
                  <a:srgbClr val="0D0D0D"/>
                </a:solidFill>
                <a:effectLst/>
                <a:latin typeface="Söhne"/>
              </a:rPr>
              <a:t>Reader-Writer Problem:</a:t>
            </a:r>
            <a:endParaRPr lang="en-NP" dirty="0"/>
          </a:p>
        </p:txBody>
      </p:sp>
    </p:spTree>
    <p:extLst>
      <p:ext uri="{BB962C8B-B14F-4D97-AF65-F5344CB8AC3E}">
        <p14:creationId xmlns:p14="http://schemas.microsoft.com/office/powerpoint/2010/main" val="1004963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Race Condition</a:t>
            </a:r>
          </a:p>
        </p:txBody>
      </p:sp>
      <p:sp>
        <p:nvSpPr>
          <p:cNvPr id="3" name="Content Placeholder 2"/>
          <p:cNvSpPr>
            <a:spLocks noGrp="1"/>
          </p:cNvSpPr>
          <p:nvPr>
            <p:ph idx="1"/>
          </p:nvPr>
        </p:nvSpPr>
        <p:spPr/>
        <p:txBody>
          <a:bodyPr/>
          <a:lstStyle/>
          <a:p>
            <a:pPr algn="just"/>
            <a:endParaRPr lang="en-US" dirty="0"/>
          </a:p>
          <a:p>
            <a:pPr algn="just"/>
            <a:r>
              <a:rPr lang="en-US" dirty="0"/>
              <a:t>The situation where, two or more processes are reading or writing some shared data and the result depends on who runs precisely when, is called as a race condition.</a:t>
            </a:r>
          </a:p>
          <a:p>
            <a:pPr algn="just"/>
            <a:r>
              <a:rPr lang="en-US" dirty="0"/>
              <a:t>Our objective is to avoid race condition.</a:t>
            </a:r>
          </a:p>
          <a:p>
            <a:pPr algn="just"/>
            <a:r>
              <a:rPr lang="en-US" dirty="0"/>
              <a:t>How to Avoid race condition?</a:t>
            </a:r>
          </a:p>
        </p:txBody>
      </p:sp>
    </p:spTree>
    <p:extLst>
      <p:ext uri="{BB962C8B-B14F-4D97-AF65-F5344CB8AC3E}">
        <p14:creationId xmlns:p14="http://schemas.microsoft.com/office/powerpoint/2010/main" val="29398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0346-17FE-C373-7603-72608B126BEA}"/>
              </a:ext>
            </a:extLst>
          </p:cNvPr>
          <p:cNvSpPr>
            <a:spLocks noGrp="1"/>
          </p:cNvSpPr>
          <p:nvPr>
            <p:ph type="title"/>
          </p:nvPr>
        </p:nvSpPr>
        <p:spPr/>
        <p:txBody>
          <a:bodyPr/>
          <a:lstStyle/>
          <a:p>
            <a:r>
              <a:rPr lang="en-US" b="1" i="0" dirty="0">
                <a:solidFill>
                  <a:srgbClr val="0D0D0D"/>
                </a:solidFill>
                <a:effectLst/>
                <a:latin typeface="Söhne"/>
              </a:rPr>
              <a:t>Shared Resource Access:</a:t>
            </a:r>
            <a:endParaRPr lang="en-NP" dirty="0"/>
          </a:p>
        </p:txBody>
      </p:sp>
      <p:sp>
        <p:nvSpPr>
          <p:cNvPr id="3" name="Content Placeholder 2">
            <a:extLst>
              <a:ext uri="{FF2B5EF4-FFF2-40B4-BE49-F238E27FC236}">
                <a16:creationId xmlns:a16="http://schemas.microsoft.com/office/drawing/2014/main" id="{EB328BFF-AAA2-82C2-667A-133908CA9A3F}"/>
              </a:ext>
            </a:extLst>
          </p:cNvPr>
          <p:cNvSpPr>
            <a:spLocks noGrp="1"/>
          </p:cNvSpPr>
          <p:nvPr>
            <p:ph idx="1"/>
          </p:nvPr>
        </p:nvSpPr>
        <p:spPr/>
        <p:txBody>
          <a:bodyPr/>
          <a:lstStyle/>
          <a:p>
            <a:pPr algn="just">
              <a:buFont typeface="Arial" panose="020B0604020202020204" pitchFamily="34" charset="0"/>
              <a:buChar char="•"/>
            </a:pPr>
            <a:r>
              <a:rPr lang="en-US" b="0" i="0" dirty="0">
                <a:solidFill>
                  <a:srgbClr val="0D0D0D"/>
                </a:solidFill>
                <a:effectLst/>
                <a:latin typeface="Söhne"/>
              </a:rPr>
              <a:t>Race conditions often arise in scenarios where multiple processes or threads concurrently access shared resources such as variables, data structures, or hardware devices.</a:t>
            </a:r>
          </a:p>
          <a:p>
            <a:pPr algn="just">
              <a:buFont typeface="Arial" panose="020B0604020202020204" pitchFamily="34" charset="0"/>
              <a:buChar char="•"/>
            </a:pPr>
            <a:r>
              <a:rPr lang="en-US" b="0" i="0" dirty="0">
                <a:solidFill>
                  <a:srgbClr val="0D0D0D"/>
                </a:solidFill>
                <a:effectLst/>
                <a:latin typeface="Söhne"/>
              </a:rPr>
              <a:t>If these accesses are not properly synchronized, the outcome may depend on the order or timing of these accesses, leading to unpredictable or incorrect behavior.</a:t>
            </a:r>
            <a:br>
              <a:rPr lang="en-US" dirty="0"/>
            </a:br>
            <a:endParaRPr lang="en-NP" dirty="0"/>
          </a:p>
        </p:txBody>
      </p:sp>
    </p:spTree>
    <p:extLst>
      <p:ext uri="{BB962C8B-B14F-4D97-AF65-F5344CB8AC3E}">
        <p14:creationId xmlns:p14="http://schemas.microsoft.com/office/powerpoint/2010/main" val="632946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F4F2-65C6-DFAB-9703-6FABCFAAB70D}"/>
              </a:ext>
            </a:extLst>
          </p:cNvPr>
          <p:cNvSpPr>
            <a:spLocks noGrp="1"/>
          </p:cNvSpPr>
          <p:nvPr>
            <p:ph type="title"/>
          </p:nvPr>
        </p:nvSpPr>
        <p:spPr/>
        <p:txBody>
          <a:bodyPr/>
          <a:lstStyle/>
          <a:p>
            <a:r>
              <a:rPr lang="en-US" b="1" i="0" dirty="0">
                <a:solidFill>
                  <a:srgbClr val="0D0D0D"/>
                </a:solidFill>
                <a:effectLst/>
                <a:latin typeface="Söhne"/>
              </a:rPr>
              <a:t>Example: Ticket Reservation System</a:t>
            </a:r>
            <a:endParaRPr lang="en-NP" dirty="0"/>
          </a:p>
        </p:txBody>
      </p:sp>
      <p:sp>
        <p:nvSpPr>
          <p:cNvPr id="3" name="Content Placeholder 2">
            <a:extLst>
              <a:ext uri="{FF2B5EF4-FFF2-40B4-BE49-F238E27FC236}">
                <a16:creationId xmlns:a16="http://schemas.microsoft.com/office/drawing/2014/main" id="{D4927AEE-F987-BB88-5F3A-D76AE3158ADA}"/>
              </a:ext>
            </a:extLst>
          </p:cNvPr>
          <p:cNvSpPr>
            <a:spLocks noGrp="1"/>
          </p:cNvSpPr>
          <p:nvPr>
            <p:ph idx="1"/>
          </p:nvPr>
        </p:nvSpPr>
        <p:spPr/>
        <p:txBody>
          <a:bodyPr>
            <a:normAutofit fontScale="92500" lnSpcReduction="10000"/>
          </a:bodyPr>
          <a:lstStyle/>
          <a:p>
            <a:pPr algn="just"/>
            <a:r>
              <a:rPr lang="en-US" b="0" i="0" dirty="0">
                <a:solidFill>
                  <a:srgbClr val="0D0D0D"/>
                </a:solidFill>
                <a:effectLst/>
                <a:latin typeface="Söhne"/>
              </a:rPr>
              <a:t>Imagine a simple ticket reservation system where multiple users can reserve tickets for an event. Each ticket has a unique identifier, and the system tracks the number of available tickets.</a:t>
            </a:r>
          </a:p>
          <a:p>
            <a:pPr algn="just"/>
            <a:r>
              <a:rPr lang="en-US" b="0" i="0" dirty="0">
                <a:solidFill>
                  <a:srgbClr val="0D0D0D"/>
                </a:solidFill>
                <a:effectLst/>
                <a:latin typeface="Söhne"/>
              </a:rPr>
              <a:t>In this example, each user is represented by a thread trying to reserve a ticket. However, due to the race condition, multiple threads may simultaneously check the availability of tickets before updating the </a:t>
            </a:r>
            <a:r>
              <a:rPr lang="en-US" b="0" i="0" dirty="0" err="1">
                <a:solidFill>
                  <a:srgbClr val="0D0D0D"/>
                </a:solidFill>
                <a:effectLst/>
                <a:latin typeface="Söhne"/>
              </a:rPr>
              <a:t>available_tickets</a:t>
            </a:r>
            <a:r>
              <a:rPr lang="en-US" b="0" i="0" dirty="0">
                <a:solidFill>
                  <a:srgbClr val="0D0D0D"/>
                </a:solidFill>
                <a:effectLst/>
                <a:latin typeface="Söhne"/>
              </a:rPr>
              <a:t> variable. This can result in the </a:t>
            </a:r>
            <a:r>
              <a:rPr lang="en-US" b="0" i="0" dirty="0" err="1">
                <a:solidFill>
                  <a:srgbClr val="0D0D0D"/>
                </a:solidFill>
                <a:effectLst/>
                <a:latin typeface="Söhne"/>
              </a:rPr>
              <a:t>available_tickets</a:t>
            </a:r>
            <a:r>
              <a:rPr lang="en-US" b="0" i="0" dirty="0">
                <a:solidFill>
                  <a:srgbClr val="0D0D0D"/>
                </a:solidFill>
                <a:effectLst/>
                <a:latin typeface="Söhne"/>
              </a:rPr>
              <a:t> variable being decremented below zero, allowing more tickets to be reserved than actually available.</a:t>
            </a:r>
          </a:p>
          <a:p>
            <a:pPr algn="just"/>
            <a:r>
              <a:rPr lang="en-US" b="0" i="0" dirty="0">
                <a:solidFill>
                  <a:srgbClr val="0D0D0D"/>
                </a:solidFill>
                <a:effectLst/>
                <a:latin typeface="Söhne"/>
              </a:rPr>
              <a:t>To prevent this race condition, synchronization mechanisms such as locks or semaphores should be used to ensure that only one thread can access the critical section (updating the </a:t>
            </a:r>
            <a:r>
              <a:rPr lang="en-US" b="0" i="0" dirty="0" err="1">
                <a:solidFill>
                  <a:srgbClr val="0D0D0D"/>
                </a:solidFill>
                <a:effectLst/>
                <a:latin typeface="Söhne"/>
              </a:rPr>
              <a:t>available_tickets</a:t>
            </a:r>
            <a:r>
              <a:rPr lang="en-US" b="0" i="0" dirty="0">
                <a:solidFill>
                  <a:srgbClr val="0D0D0D"/>
                </a:solidFill>
                <a:effectLst/>
                <a:latin typeface="Söhne"/>
              </a:rPr>
              <a:t> variable) at a time.</a:t>
            </a:r>
          </a:p>
          <a:p>
            <a:pPr algn="just"/>
            <a:endParaRPr lang="en-NP" dirty="0"/>
          </a:p>
        </p:txBody>
      </p:sp>
    </p:spTree>
    <p:extLst>
      <p:ext uri="{BB962C8B-B14F-4D97-AF65-F5344CB8AC3E}">
        <p14:creationId xmlns:p14="http://schemas.microsoft.com/office/powerpoint/2010/main" val="280859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0FB32-C4B3-D74E-1ABE-DAE3F33EA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65164"/>
            <a:ext cx="10687396" cy="6792836"/>
          </a:xfrm>
          <a:prstGeom prst="rect">
            <a:avLst/>
          </a:prstGeom>
        </p:spPr>
      </p:pic>
    </p:spTree>
    <p:extLst>
      <p:ext uri="{BB962C8B-B14F-4D97-AF65-F5344CB8AC3E}">
        <p14:creationId xmlns:p14="http://schemas.microsoft.com/office/powerpoint/2010/main" val="2980469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49CBB-BBE7-DB4C-0347-F224E90DC7EC}"/>
              </a:ext>
            </a:extLst>
          </p:cNvPr>
          <p:cNvPicPr>
            <a:picLocks noChangeAspect="1"/>
          </p:cNvPicPr>
          <p:nvPr/>
        </p:nvPicPr>
        <p:blipFill>
          <a:blip r:embed="rId2"/>
          <a:stretch>
            <a:fillRect/>
          </a:stretch>
        </p:blipFill>
        <p:spPr>
          <a:xfrm>
            <a:off x="1991591" y="0"/>
            <a:ext cx="8208817" cy="5869517"/>
          </a:xfrm>
          <a:prstGeom prst="rect">
            <a:avLst/>
          </a:prstGeom>
        </p:spPr>
      </p:pic>
      <p:sp>
        <p:nvSpPr>
          <p:cNvPr id="4" name="TextBox 3">
            <a:extLst>
              <a:ext uri="{FF2B5EF4-FFF2-40B4-BE49-F238E27FC236}">
                <a16:creationId xmlns:a16="http://schemas.microsoft.com/office/drawing/2014/main" id="{E5C23B5B-90F3-0201-6AF5-218A19D0B7DA}"/>
              </a:ext>
            </a:extLst>
          </p:cNvPr>
          <p:cNvSpPr txBox="1"/>
          <p:nvPr/>
        </p:nvSpPr>
        <p:spPr>
          <a:xfrm>
            <a:off x="1801090" y="5756564"/>
            <a:ext cx="8520545" cy="1200329"/>
          </a:xfrm>
          <a:prstGeom prst="rect">
            <a:avLst/>
          </a:prstGeom>
          <a:noFill/>
        </p:spPr>
        <p:txBody>
          <a:bodyPr wrap="square">
            <a:spAutoFit/>
          </a:bodyPr>
          <a:lstStyle/>
          <a:p>
            <a:pPr algn="l"/>
            <a:r>
              <a:rPr lang="en-US" b="0" i="0" dirty="0">
                <a:effectLst/>
                <a:latin typeface="Söhne"/>
              </a:rPr>
              <a:t>With the lock, only one thread can execute the critical section at a time, ensuring that the </a:t>
            </a:r>
            <a:r>
              <a:rPr lang="en-US" b="0" i="0" dirty="0" err="1">
                <a:effectLst/>
                <a:latin typeface="Söhne"/>
              </a:rPr>
              <a:t>available_tickets</a:t>
            </a:r>
            <a:r>
              <a:rPr lang="en-US" b="0" i="0" dirty="0">
                <a:effectLst/>
                <a:latin typeface="Söhne"/>
              </a:rPr>
              <a:t> variable is updated correctly and preventing race conditions.</a:t>
            </a:r>
          </a:p>
          <a:p>
            <a:pPr algn="l"/>
            <a:br>
              <a:rPr lang="en-US" b="0" i="0" dirty="0">
                <a:effectLst/>
                <a:latin typeface="Söhne"/>
              </a:rPr>
            </a:br>
            <a:endParaRPr lang="en-US" b="0" i="0" dirty="0">
              <a:effectLst/>
              <a:latin typeface="Söhne"/>
            </a:endParaRPr>
          </a:p>
        </p:txBody>
      </p:sp>
    </p:spTree>
    <p:extLst>
      <p:ext uri="{BB962C8B-B14F-4D97-AF65-F5344CB8AC3E}">
        <p14:creationId xmlns:p14="http://schemas.microsoft.com/office/powerpoint/2010/main" val="103009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States</a:t>
            </a:r>
            <a:br>
              <a:rPr lang="en-US" b="1" dirty="0"/>
            </a:br>
            <a:endParaRPr lang="en-US" b="1" dirty="0"/>
          </a:p>
        </p:txBody>
      </p:sp>
      <p:sp>
        <p:nvSpPr>
          <p:cNvPr id="3" name="Content Placeholder 2"/>
          <p:cNvSpPr>
            <a:spLocks noGrp="1"/>
          </p:cNvSpPr>
          <p:nvPr>
            <p:ph idx="1"/>
          </p:nvPr>
        </p:nvSpPr>
        <p:spPr>
          <a:xfrm>
            <a:off x="838200" y="1258957"/>
            <a:ext cx="10515600" cy="4918006"/>
          </a:xfrm>
        </p:spPr>
        <p:txBody>
          <a:bodyPr>
            <a:normAutofit/>
          </a:bodyPr>
          <a:lstStyle/>
          <a:p>
            <a:pPr algn="just"/>
            <a:r>
              <a:rPr lang="en-US" dirty="0"/>
              <a:t>The state of a process is defined by the current activity of the process.</a:t>
            </a:r>
          </a:p>
          <a:p>
            <a:pPr algn="just"/>
            <a:r>
              <a:rPr lang="en-US" dirty="0"/>
              <a:t>The process executes when it changes the state. </a:t>
            </a:r>
          </a:p>
          <a:p>
            <a:pPr algn="just"/>
            <a:r>
              <a:rPr lang="en-US" dirty="0"/>
              <a:t>Each process may be in any one of the following states −</a:t>
            </a:r>
          </a:p>
          <a:p>
            <a:pPr lvl="1" algn="just"/>
            <a:r>
              <a:rPr lang="en-US" b="1" dirty="0"/>
              <a:t>New</a:t>
            </a:r>
            <a:r>
              <a:rPr lang="en-US" dirty="0"/>
              <a:t> − The process is being created.</a:t>
            </a:r>
          </a:p>
          <a:p>
            <a:pPr lvl="1" algn="just"/>
            <a:r>
              <a:rPr lang="en-US" b="1" dirty="0"/>
              <a:t>Running</a:t>
            </a:r>
            <a:r>
              <a:rPr lang="en-US" dirty="0"/>
              <a:t> − In this state the instructions are being executed.</a:t>
            </a:r>
          </a:p>
          <a:p>
            <a:pPr lvl="1" algn="just"/>
            <a:r>
              <a:rPr lang="en-US" b="1" dirty="0"/>
              <a:t>Waiting</a:t>
            </a:r>
            <a:r>
              <a:rPr lang="en-US" dirty="0"/>
              <a:t> − The process is in waiting state until an event occurs like I/O operation completion or receiving a signal.</a:t>
            </a:r>
          </a:p>
          <a:p>
            <a:pPr lvl="1" algn="just"/>
            <a:r>
              <a:rPr lang="en-US" b="1" dirty="0"/>
              <a:t>Ready</a:t>
            </a:r>
            <a:r>
              <a:rPr lang="en-US" dirty="0"/>
              <a:t> − The process is waiting to be assigned to a processor.</a:t>
            </a:r>
          </a:p>
          <a:p>
            <a:pPr lvl="1" algn="just"/>
            <a:r>
              <a:rPr lang="en-US" b="1" dirty="0"/>
              <a:t>Terminated</a:t>
            </a:r>
            <a:r>
              <a:rPr lang="en-US" dirty="0"/>
              <a:t> − the process has finished execution.</a:t>
            </a:r>
          </a:p>
          <a:p>
            <a:pPr algn="just"/>
            <a:endParaRPr lang="en-US" dirty="0"/>
          </a:p>
        </p:txBody>
      </p:sp>
    </p:spTree>
    <p:extLst>
      <p:ext uri="{BB962C8B-B14F-4D97-AF65-F5344CB8AC3E}">
        <p14:creationId xmlns:p14="http://schemas.microsoft.com/office/powerpoint/2010/main" val="1994923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u="sng" dirty="0"/>
              <a:t>Critical Section-</a:t>
            </a:r>
            <a:endParaRPr lang="en-US" b="1" dirty="0"/>
          </a:p>
        </p:txBody>
      </p:sp>
      <p:sp>
        <p:nvSpPr>
          <p:cNvPr id="3" name="Content Placeholder 2"/>
          <p:cNvSpPr>
            <a:spLocks noGrp="1"/>
          </p:cNvSpPr>
          <p:nvPr>
            <p:ph idx="1"/>
          </p:nvPr>
        </p:nvSpPr>
        <p:spPr/>
        <p:txBody>
          <a:bodyPr>
            <a:normAutofit/>
          </a:bodyPr>
          <a:lstStyle/>
          <a:p>
            <a:pPr algn="just"/>
            <a:r>
              <a:rPr lang="en-US" dirty="0"/>
              <a:t>Critical section is a section of the program where a process access the shared resources during its execution.</a:t>
            </a:r>
          </a:p>
          <a:p>
            <a:pPr algn="just"/>
            <a:r>
              <a:rPr lang="en-US" dirty="0"/>
              <a:t>If we could arrange such a way that no two processes were ever in their critical regions at the same time, we could avoid race conditions.</a:t>
            </a:r>
          </a:p>
        </p:txBody>
      </p:sp>
    </p:spTree>
    <p:extLst>
      <p:ext uri="{BB962C8B-B14F-4D97-AF65-F5344CB8AC3E}">
        <p14:creationId xmlns:p14="http://schemas.microsoft.com/office/powerpoint/2010/main" val="85996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exclusion</a:t>
            </a:r>
          </a:p>
        </p:txBody>
      </p:sp>
      <p:sp>
        <p:nvSpPr>
          <p:cNvPr id="3" name="Content Placeholder 2"/>
          <p:cNvSpPr>
            <a:spLocks noGrp="1"/>
          </p:cNvSpPr>
          <p:nvPr>
            <p:ph idx="1"/>
          </p:nvPr>
        </p:nvSpPr>
        <p:spPr/>
        <p:txBody>
          <a:bodyPr>
            <a:normAutofit lnSpcReduction="10000"/>
          </a:bodyPr>
          <a:lstStyle/>
          <a:p>
            <a:pPr algn="just"/>
            <a:r>
              <a:rPr lang="en-US" dirty="0"/>
              <a:t>When a process is executed in a critical section, then no other process can be executed in their critical section</a:t>
            </a:r>
          </a:p>
          <a:p>
            <a:pPr algn="just"/>
            <a:r>
              <a:rPr lang="en-US" dirty="0"/>
              <a:t>We need four conditions to hold to have a good solution for race condition: </a:t>
            </a:r>
          </a:p>
          <a:p>
            <a:pPr marL="514350" indent="-514350" algn="just">
              <a:buAutoNum type="arabicPeriod"/>
            </a:pPr>
            <a:r>
              <a:rPr lang="en-US" dirty="0"/>
              <a:t>No two processes may be simultaneously inside their critical regions. </a:t>
            </a:r>
          </a:p>
          <a:p>
            <a:pPr marL="514350" indent="-514350" algn="just">
              <a:buAutoNum type="arabicPeriod"/>
            </a:pPr>
            <a:r>
              <a:rPr lang="en-US" dirty="0"/>
              <a:t>No assumptions may be made about speeds or number of CPUs. </a:t>
            </a:r>
          </a:p>
          <a:p>
            <a:pPr marL="514350" indent="-514350" algn="just">
              <a:buAutoNum type="arabicPeriod"/>
            </a:pPr>
            <a:r>
              <a:rPr lang="en-US" dirty="0"/>
              <a:t>No process running outside its critical region may block other processes.</a:t>
            </a:r>
          </a:p>
          <a:p>
            <a:pPr marL="514350" indent="-514350" algn="just">
              <a:buAutoNum type="arabicPeriod"/>
            </a:pPr>
            <a:r>
              <a:rPr lang="en-US" dirty="0"/>
              <a:t>No process should have to wait forever to enter its critical region.</a:t>
            </a:r>
          </a:p>
        </p:txBody>
      </p:sp>
    </p:spTree>
    <p:extLst>
      <p:ext uri="{BB962C8B-B14F-4D97-AF65-F5344CB8AC3E}">
        <p14:creationId xmlns:p14="http://schemas.microsoft.com/office/powerpoint/2010/main" val="249973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48177" y="488917"/>
            <a:ext cx="8382000" cy="3933825"/>
          </a:xfrm>
          <a:prstGeom prst="rect">
            <a:avLst/>
          </a:prstGeom>
        </p:spPr>
      </p:pic>
      <p:sp>
        <p:nvSpPr>
          <p:cNvPr id="5" name="Rectangle 4"/>
          <p:cNvSpPr/>
          <p:nvPr/>
        </p:nvSpPr>
        <p:spPr>
          <a:xfrm>
            <a:off x="459346" y="4834866"/>
            <a:ext cx="11427853" cy="1200329"/>
          </a:xfrm>
          <a:prstGeom prst="rect">
            <a:avLst/>
          </a:prstGeom>
        </p:spPr>
        <p:txBody>
          <a:bodyPr wrap="square">
            <a:spAutoFit/>
          </a:bodyPr>
          <a:lstStyle/>
          <a:p>
            <a:r>
              <a:rPr lang="en-US" dirty="0"/>
              <a:t>Here process A enters its critical region at time T1 . A little later, at time T 2 process B attempts to enter its critical region but fails because another process is already in its critical region and we allow only one at a time. Consequently, B is temporarily suspended until time T 3 when A leaves its critical region, allowing B to enter immediately. Eventually B leaves (at T 4 ) and we are back to the original situation with no processes in their critical regions.</a:t>
            </a:r>
          </a:p>
        </p:txBody>
      </p:sp>
    </p:spTree>
    <p:extLst>
      <p:ext uri="{BB962C8B-B14F-4D97-AF65-F5344CB8AC3E}">
        <p14:creationId xmlns:p14="http://schemas.microsoft.com/office/powerpoint/2010/main" val="4284052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exclusion: Lock Variable</a:t>
            </a:r>
          </a:p>
        </p:txBody>
      </p:sp>
      <p:sp>
        <p:nvSpPr>
          <p:cNvPr id="3" name="Content Placeholder 2"/>
          <p:cNvSpPr>
            <a:spLocks noGrp="1"/>
          </p:cNvSpPr>
          <p:nvPr>
            <p:ph idx="1"/>
          </p:nvPr>
        </p:nvSpPr>
        <p:spPr/>
        <p:txBody>
          <a:bodyPr>
            <a:normAutofit fontScale="70000" lnSpcReduction="20000"/>
          </a:bodyPr>
          <a:lstStyle/>
          <a:p>
            <a:pPr algn="just"/>
            <a:r>
              <a:rPr lang="en-US" dirty="0"/>
              <a:t>This is the simplest synchronization mechanism. This is a Software Mechanism implemented in User mode. This is a busy waiting solution which can be used for more than two processes.</a:t>
            </a:r>
          </a:p>
          <a:p>
            <a:pPr algn="just"/>
            <a:r>
              <a:rPr lang="en-US" dirty="0"/>
              <a:t>In this mechanism, a Lock variable </a:t>
            </a:r>
            <a:r>
              <a:rPr lang="en-US" b="1" dirty="0"/>
              <a:t>lock </a:t>
            </a:r>
            <a:r>
              <a:rPr lang="en-US" dirty="0"/>
              <a:t>is used. Two values of lock can be possible, either 0 or 1. Lock value </a:t>
            </a:r>
            <a:r>
              <a:rPr lang="en-US" dirty="0">
                <a:solidFill>
                  <a:srgbClr val="FF0000"/>
                </a:solidFill>
              </a:rPr>
              <a:t>0 means that the critical section is vacant </a:t>
            </a:r>
            <a:r>
              <a:rPr lang="en-US" dirty="0"/>
              <a:t>while the lock value </a:t>
            </a:r>
            <a:r>
              <a:rPr lang="en-US" dirty="0">
                <a:solidFill>
                  <a:srgbClr val="FF0000"/>
                </a:solidFill>
              </a:rPr>
              <a:t>1 means that it is occupied.</a:t>
            </a:r>
          </a:p>
          <a:p>
            <a:pPr algn="just"/>
            <a:r>
              <a:rPr lang="en-US" dirty="0"/>
              <a:t>A process which wants to get into the critical section first checks the value of the lock variable. If it is 0 then it sets the value of lock as 1 and enters into the critical section, otherwise it waits.</a:t>
            </a:r>
          </a:p>
          <a:p>
            <a:pPr algn="just"/>
            <a:r>
              <a:rPr lang="en-US" dirty="0"/>
              <a:t>The pseudo code of the mechanism looks like following:</a:t>
            </a:r>
          </a:p>
          <a:p>
            <a:pPr marL="0" indent="0" algn="just">
              <a:buNone/>
            </a:pPr>
            <a:r>
              <a:rPr lang="en-US" dirty="0"/>
              <a:t>Entry Section →   </a:t>
            </a:r>
          </a:p>
          <a:p>
            <a:pPr marL="0" indent="0" algn="just">
              <a:buNone/>
            </a:pPr>
            <a:r>
              <a:rPr lang="en-US" dirty="0"/>
              <a:t>While (lock! = 0);   </a:t>
            </a:r>
          </a:p>
          <a:p>
            <a:pPr marL="0" indent="0" algn="just">
              <a:buNone/>
            </a:pPr>
            <a:r>
              <a:rPr lang="en-US" dirty="0"/>
              <a:t>Lock = 1;  </a:t>
            </a:r>
          </a:p>
          <a:p>
            <a:pPr marL="0" indent="0" algn="just">
              <a:buNone/>
            </a:pPr>
            <a:r>
              <a:rPr lang="en-US" dirty="0"/>
              <a:t>//Critical Section   </a:t>
            </a:r>
          </a:p>
          <a:p>
            <a:pPr marL="0" indent="0" algn="just">
              <a:buNone/>
            </a:pPr>
            <a:r>
              <a:rPr lang="en-US" dirty="0"/>
              <a:t>Exit Section →  </a:t>
            </a:r>
          </a:p>
          <a:p>
            <a:pPr marL="0" indent="0" algn="just">
              <a:buNone/>
            </a:pPr>
            <a:r>
              <a:rPr lang="en-US" dirty="0"/>
              <a:t>Lock =0</a:t>
            </a:r>
          </a:p>
          <a:p>
            <a:pPr algn="just"/>
            <a:endParaRPr lang="en-US" dirty="0"/>
          </a:p>
        </p:txBody>
      </p:sp>
    </p:spTree>
    <p:extLst>
      <p:ext uri="{BB962C8B-B14F-4D97-AF65-F5344CB8AC3E}">
        <p14:creationId xmlns:p14="http://schemas.microsoft.com/office/powerpoint/2010/main" val="107995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exclusion: Strict Alternation Approach</a:t>
            </a:r>
            <a:br>
              <a:rPr lang="en-US" dirty="0"/>
            </a:br>
            <a:endParaRPr lang="en-US" dirty="0"/>
          </a:p>
        </p:txBody>
      </p:sp>
      <p:sp>
        <p:nvSpPr>
          <p:cNvPr id="3" name="Content Placeholder 2"/>
          <p:cNvSpPr>
            <a:spLocks noGrp="1"/>
          </p:cNvSpPr>
          <p:nvPr>
            <p:ph idx="1"/>
          </p:nvPr>
        </p:nvSpPr>
        <p:spPr>
          <a:xfrm>
            <a:off x="838200" y="1146220"/>
            <a:ext cx="10515600" cy="5030743"/>
          </a:xfrm>
        </p:spPr>
        <p:txBody>
          <a:bodyPr>
            <a:normAutofit fontScale="77500" lnSpcReduction="20000"/>
          </a:bodyPr>
          <a:lstStyle/>
          <a:p>
            <a:pPr marL="0" indent="0" fontAlgn="base">
              <a:buNone/>
            </a:pPr>
            <a:r>
              <a:rPr lang="en-US" dirty="0"/>
              <a:t>Strict Alternation Approach is the software mechanism </a:t>
            </a:r>
            <a:r>
              <a:rPr lang="en-US" dirty="0">
                <a:solidFill>
                  <a:srgbClr val="FF0000"/>
                </a:solidFill>
              </a:rPr>
              <a:t>implemented at user mode</a:t>
            </a:r>
            <a:r>
              <a:rPr lang="en-US" dirty="0"/>
              <a:t>. It is a busy waiting solution which can be implemented only for two processes. In this approach, </a:t>
            </a:r>
            <a:r>
              <a:rPr lang="en-US" dirty="0">
                <a:solidFill>
                  <a:srgbClr val="FF0000"/>
                </a:solidFill>
              </a:rPr>
              <a:t>A turn variable is used which is actually a lock.</a:t>
            </a:r>
          </a:p>
          <a:p>
            <a:pPr marL="0" indent="0" fontAlgn="base">
              <a:buNone/>
            </a:pPr>
            <a:r>
              <a:rPr lang="en-US" dirty="0"/>
              <a:t>In strict alternation approach,</a:t>
            </a:r>
          </a:p>
          <a:p>
            <a:pPr fontAlgn="base"/>
            <a:r>
              <a:rPr lang="en-US" dirty="0"/>
              <a:t>Processes have to compulsorily enter the critical section alternately whether they want it or not.</a:t>
            </a:r>
          </a:p>
          <a:p>
            <a:pPr fontAlgn="base"/>
            <a:r>
              <a:rPr lang="en-US" dirty="0"/>
              <a:t>This is because if one process does not enter the critical section, then other process will never get a chance to execute again.</a:t>
            </a:r>
          </a:p>
          <a:p>
            <a:pPr fontAlgn="base"/>
            <a:r>
              <a:rPr lang="en-US" dirty="0"/>
              <a:t>Initially, turn value is set to 0.</a:t>
            </a:r>
          </a:p>
          <a:p>
            <a:pPr fontAlgn="base"/>
            <a:r>
              <a:rPr lang="en-US" dirty="0"/>
              <a:t>Turn value = 0 means it is the </a:t>
            </a:r>
          </a:p>
          <a:p>
            <a:pPr marL="0" indent="0" fontAlgn="base">
              <a:buNone/>
            </a:pPr>
            <a:r>
              <a:rPr lang="en-US" dirty="0"/>
              <a:t>turn of process P</a:t>
            </a:r>
            <a:r>
              <a:rPr lang="en-US" baseline="-25000" dirty="0"/>
              <a:t>0</a:t>
            </a:r>
            <a:r>
              <a:rPr lang="en-US" dirty="0"/>
              <a:t> to enter the </a:t>
            </a:r>
          </a:p>
          <a:p>
            <a:pPr marL="0" indent="0" fontAlgn="base">
              <a:buNone/>
            </a:pPr>
            <a:r>
              <a:rPr lang="en-US" dirty="0"/>
              <a:t>critical section.</a:t>
            </a:r>
          </a:p>
          <a:p>
            <a:pPr fontAlgn="base"/>
            <a:r>
              <a:rPr lang="en-US" dirty="0"/>
              <a:t>Turn value = 1 means it is the </a:t>
            </a:r>
          </a:p>
          <a:p>
            <a:pPr marL="0" indent="0" fontAlgn="base">
              <a:buNone/>
            </a:pPr>
            <a:r>
              <a:rPr lang="en-US" dirty="0"/>
              <a:t>turn of process P</a:t>
            </a:r>
            <a:r>
              <a:rPr lang="en-US" baseline="-25000" dirty="0"/>
              <a:t>1</a:t>
            </a:r>
            <a:r>
              <a:rPr lang="en-US" dirty="0"/>
              <a:t> to enter the </a:t>
            </a:r>
          </a:p>
          <a:p>
            <a:pPr marL="0" indent="0" fontAlgn="base">
              <a:buNone/>
            </a:pPr>
            <a:r>
              <a:rPr lang="en-US" dirty="0"/>
              <a:t>critical section.</a:t>
            </a:r>
          </a:p>
          <a:p>
            <a:endParaRPr lang="en-US" dirty="0"/>
          </a:p>
        </p:txBody>
      </p:sp>
      <p:pic>
        <p:nvPicPr>
          <p:cNvPr id="4" name="Picture 3"/>
          <p:cNvPicPr>
            <a:picLocks noChangeAspect="1"/>
          </p:cNvPicPr>
          <p:nvPr/>
        </p:nvPicPr>
        <p:blipFill>
          <a:blip r:embed="rId2"/>
          <a:stretch>
            <a:fillRect/>
          </a:stretch>
        </p:blipFill>
        <p:spPr>
          <a:xfrm>
            <a:off x="5151549" y="3525771"/>
            <a:ext cx="6202251" cy="2438400"/>
          </a:xfrm>
          <a:prstGeom prst="rect">
            <a:avLst/>
          </a:prstGeom>
        </p:spPr>
      </p:pic>
    </p:spTree>
    <p:extLst>
      <p:ext uri="{BB962C8B-B14F-4D97-AF65-F5344CB8AC3E}">
        <p14:creationId xmlns:p14="http://schemas.microsoft.com/office/powerpoint/2010/main" val="3663013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exclusion: Peterson's solution</a:t>
            </a:r>
          </a:p>
        </p:txBody>
      </p:sp>
      <p:sp>
        <p:nvSpPr>
          <p:cNvPr id="3" name="Content Placeholder 2"/>
          <p:cNvSpPr>
            <a:spLocks noGrp="1"/>
          </p:cNvSpPr>
          <p:nvPr>
            <p:ph idx="1"/>
          </p:nvPr>
        </p:nvSpPr>
        <p:spPr/>
        <p:txBody>
          <a:bodyPr>
            <a:normAutofit lnSpcReduction="10000"/>
          </a:bodyPr>
          <a:lstStyle/>
          <a:p>
            <a:r>
              <a:rPr lang="en-US" dirty="0"/>
              <a:t>Peterson's solution ensures mutual exclusion. </a:t>
            </a:r>
          </a:p>
          <a:p>
            <a:r>
              <a:rPr lang="en-US" dirty="0"/>
              <a:t>It is implemented in user mode and no hardware support is required therefore it can be implemented on any platform. </a:t>
            </a:r>
          </a:p>
          <a:p>
            <a:r>
              <a:rPr lang="en-US" dirty="0"/>
              <a:t>Peterson’s solution uses two variables: interest and Turn variable.</a:t>
            </a:r>
          </a:p>
          <a:p>
            <a:pPr marL="0" indent="0">
              <a:buNone/>
            </a:pPr>
            <a:r>
              <a:rPr lang="en-US" dirty="0"/>
              <a:t>#define N 2</a:t>
            </a:r>
          </a:p>
          <a:p>
            <a:pPr marL="0" indent="0">
              <a:buNone/>
            </a:pPr>
            <a:r>
              <a:rPr lang="en-US" dirty="0"/>
              <a:t>#define TRUE 1</a:t>
            </a:r>
          </a:p>
          <a:p>
            <a:pPr marL="0" indent="0">
              <a:buNone/>
            </a:pPr>
            <a:r>
              <a:rPr lang="en-US" dirty="0"/>
              <a:t>#define FALSE 0</a:t>
            </a:r>
          </a:p>
          <a:p>
            <a:pPr marL="0" indent="0">
              <a:buNone/>
            </a:pPr>
            <a:r>
              <a:rPr lang="en-US" dirty="0" err="1"/>
              <a:t>int</a:t>
            </a:r>
            <a:r>
              <a:rPr lang="en-US" dirty="0"/>
              <a:t> interested[N]=False</a:t>
            </a:r>
          </a:p>
          <a:p>
            <a:pPr marL="0" indent="0">
              <a:buNone/>
            </a:pPr>
            <a:r>
              <a:rPr lang="en-US" dirty="0" err="1"/>
              <a:t>int</a:t>
            </a:r>
            <a:r>
              <a:rPr lang="en-US" dirty="0"/>
              <a:t> turn;</a:t>
            </a:r>
          </a:p>
        </p:txBody>
      </p:sp>
    </p:spTree>
    <p:extLst>
      <p:ext uri="{BB962C8B-B14F-4D97-AF65-F5344CB8AC3E}">
        <p14:creationId xmlns:p14="http://schemas.microsoft.com/office/powerpoint/2010/main" val="2783957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8794"/>
            <a:ext cx="10515600" cy="5198169"/>
          </a:xfrm>
        </p:spPr>
        <p:txBody>
          <a:bodyPr>
            <a:normAutofit fontScale="92500" lnSpcReduction="20000"/>
          </a:bodyPr>
          <a:lstStyle/>
          <a:p>
            <a:pPr marL="0" indent="0">
              <a:buNone/>
            </a:pPr>
            <a:r>
              <a:rPr lang="en-US" dirty="0"/>
              <a:t>void </a:t>
            </a:r>
            <a:r>
              <a:rPr lang="en-US" dirty="0" err="1"/>
              <a:t>Entry_Section</a:t>
            </a:r>
            <a:r>
              <a:rPr lang="en-US" dirty="0"/>
              <a:t>(</a:t>
            </a:r>
            <a:r>
              <a:rPr lang="en-US" dirty="0" err="1"/>
              <a:t>int</a:t>
            </a:r>
            <a:r>
              <a:rPr lang="en-US" dirty="0"/>
              <a:t> process)</a:t>
            </a:r>
          </a:p>
          <a:p>
            <a:pPr marL="0" indent="0">
              <a:buNone/>
            </a:pPr>
            <a:r>
              <a:rPr lang="en-US" dirty="0"/>
              <a:t>{</a:t>
            </a:r>
          </a:p>
          <a:p>
            <a:pPr marL="0" indent="0">
              <a:buNone/>
            </a:pPr>
            <a:r>
              <a:rPr lang="en-US" dirty="0"/>
              <a:t>   </a:t>
            </a:r>
            <a:r>
              <a:rPr lang="en-US" dirty="0" err="1"/>
              <a:t>int</a:t>
            </a:r>
            <a:r>
              <a:rPr lang="en-US" dirty="0"/>
              <a:t> other;</a:t>
            </a:r>
          </a:p>
          <a:p>
            <a:pPr marL="0" indent="0">
              <a:buNone/>
            </a:pPr>
            <a:r>
              <a:rPr lang="en-US" dirty="0"/>
              <a:t>   other=1-process</a:t>
            </a:r>
          </a:p>
          <a:p>
            <a:pPr marL="0" indent="0">
              <a:buNone/>
            </a:pPr>
            <a:r>
              <a:rPr lang="en-US" dirty="0"/>
              <a:t>   interested[process]= TRUE ;</a:t>
            </a:r>
          </a:p>
          <a:p>
            <a:pPr marL="0" indent="0">
              <a:buNone/>
            </a:pPr>
            <a:r>
              <a:rPr lang="en-US" dirty="0"/>
              <a:t>   turn = process;</a:t>
            </a:r>
          </a:p>
          <a:p>
            <a:pPr marL="0" indent="0">
              <a:buNone/>
            </a:pPr>
            <a:r>
              <a:rPr lang="en-US" dirty="0"/>
              <a:t>   while(interested[other]==TRUE &amp;&amp; Turn=process);</a:t>
            </a:r>
          </a:p>
          <a:p>
            <a:pPr marL="0" indent="0">
              <a:buNone/>
            </a:pPr>
            <a:r>
              <a:rPr lang="en-US" dirty="0"/>
              <a:t>}</a:t>
            </a:r>
          </a:p>
          <a:p>
            <a:pPr marL="0" indent="0">
              <a:buNone/>
            </a:pPr>
            <a:r>
              <a:rPr lang="en-US" dirty="0"/>
              <a:t>void </a:t>
            </a:r>
            <a:r>
              <a:rPr lang="en-US" dirty="0" err="1"/>
              <a:t>exit_section</a:t>
            </a:r>
            <a:r>
              <a:rPr lang="en-US" dirty="0"/>
              <a:t>(</a:t>
            </a:r>
            <a:r>
              <a:rPr lang="en-US" dirty="0" err="1"/>
              <a:t>int</a:t>
            </a:r>
            <a:r>
              <a:rPr lang="en-US" dirty="0"/>
              <a:t> process)</a:t>
            </a:r>
          </a:p>
          <a:p>
            <a:pPr marL="0" indent="0">
              <a:buNone/>
            </a:pPr>
            <a:r>
              <a:rPr lang="en-US" dirty="0"/>
              <a:t>{</a:t>
            </a:r>
          </a:p>
          <a:p>
            <a:pPr marL="0" indent="0">
              <a:buNone/>
            </a:pPr>
            <a:r>
              <a:rPr lang="en-US" dirty="0"/>
              <a:t>   interested[process]=FALSE;</a:t>
            </a:r>
          </a:p>
          <a:p>
            <a:pPr marL="0" indent="0">
              <a:buNone/>
            </a:pPr>
            <a:r>
              <a:rPr lang="en-US" dirty="0"/>
              <a:t>}</a:t>
            </a:r>
          </a:p>
          <a:p>
            <a:endParaRPr lang="en-US" dirty="0"/>
          </a:p>
        </p:txBody>
      </p:sp>
    </p:spTree>
    <p:extLst>
      <p:ext uri="{BB962C8B-B14F-4D97-AF65-F5344CB8AC3E}">
        <p14:creationId xmlns:p14="http://schemas.microsoft.com/office/powerpoint/2010/main" val="3734573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37882"/>
            <a:ext cx="10515600" cy="5911403"/>
          </a:xfrm>
        </p:spPr>
        <p:txBody>
          <a:bodyPr>
            <a:normAutofit fontScale="70000" lnSpcReduction="20000"/>
          </a:bodyPr>
          <a:lstStyle/>
          <a:p>
            <a:pPr marL="0" indent="0">
              <a:buNone/>
            </a:pPr>
            <a:r>
              <a:rPr lang="en-US" dirty="0"/>
              <a:t>Explanation</a:t>
            </a:r>
          </a:p>
          <a:p>
            <a:r>
              <a:rPr lang="en-US" dirty="0"/>
              <a:t>There will be two processes and the process number of the first process=0 and the process number of the second process is equal to 1.</a:t>
            </a:r>
          </a:p>
          <a:p>
            <a:r>
              <a:rPr lang="en-US" dirty="0"/>
              <a:t>So, if process 1 calls entry section then other = 1-process =1-1=0.</a:t>
            </a:r>
          </a:p>
          <a:p>
            <a:r>
              <a:rPr lang="en-US" dirty="0"/>
              <a:t>If process 0 calls then other = 1-process = 1-0 = 1</a:t>
            </a:r>
          </a:p>
          <a:p>
            <a:r>
              <a:rPr lang="en-US" dirty="0"/>
              <a:t>Now, since the process which called entry section it means that process want to execute a critical section then that process will set interested[process]=TRUE</a:t>
            </a:r>
          </a:p>
          <a:p>
            <a:r>
              <a:rPr lang="en-US" dirty="0"/>
              <a:t>So, if process 1 called entry section then interested[1]=TRUE</a:t>
            </a:r>
          </a:p>
          <a:p>
            <a:r>
              <a:rPr lang="en-US" dirty="0"/>
              <a:t>If process 0 is called entry section then interested[0]=TRUE</a:t>
            </a:r>
          </a:p>
          <a:p>
            <a:r>
              <a:rPr lang="en-US" dirty="0"/>
              <a:t>After declaring that process is interesting it will set its turn. So, if process 1 is called then turn =1.</a:t>
            </a:r>
          </a:p>
          <a:p>
            <a:r>
              <a:rPr lang="en-US" dirty="0"/>
              <a:t>Then, while (interested[other]==TRUE &amp;&amp; Turn=process); will be executed.</a:t>
            </a:r>
          </a:p>
          <a:p>
            <a:r>
              <a:rPr lang="en-US" dirty="0"/>
              <a:t>In this line, the process checks whether other processes are interested or not. If that process is interested then interested[other]==TRUE will be true then the process thinks that it may happen that another process is executing the critical section.</a:t>
            </a:r>
          </a:p>
          <a:p>
            <a:r>
              <a:rPr lang="en-US" dirty="0"/>
              <a:t>For that, it will go into a loop until another process is not interesting. Now if another process becomes interested then interested[other]==TRUE</a:t>
            </a:r>
          </a:p>
          <a:p>
            <a:r>
              <a:rPr lang="en-US" dirty="0"/>
              <a:t>It will become False and the process will enter into a critical section. So, in this way, only one process may enter into the critical section. Therefore, mutual exclusion is guaranteed in Peterson's solution. While exiting the critical section process will set interest as False.</a:t>
            </a:r>
          </a:p>
        </p:txBody>
      </p:sp>
    </p:spTree>
    <p:extLst>
      <p:ext uri="{BB962C8B-B14F-4D97-AF65-F5344CB8AC3E}">
        <p14:creationId xmlns:p14="http://schemas.microsoft.com/office/powerpoint/2010/main" val="1050288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a:t>
            </a:r>
          </a:p>
        </p:txBody>
      </p:sp>
      <p:sp>
        <p:nvSpPr>
          <p:cNvPr id="3" name="Content Placeholder 2"/>
          <p:cNvSpPr>
            <a:spLocks noGrp="1"/>
          </p:cNvSpPr>
          <p:nvPr>
            <p:ph idx="1"/>
          </p:nvPr>
        </p:nvSpPr>
        <p:spPr/>
        <p:txBody>
          <a:bodyPr>
            <a:normAutofit fontScale="70000" lnSpcReduction="20000"/>
          </a:bodyPr>
          <a:lstStyle/>
          <a:p>
            <a:r>
              <a:rPr lang="en-US" dirty="0"/>
              <a:t>A semaphore is a synchronization construct in operating </a:t>
            </a:r>
            <a:r>
              <a:rPr lang="en-US" dirty="0">
                <a:solidFill>
                  <a:srgbClr val="FF0000"/>
                </a:solidFill>
              </a:rPr>
              <a:t>systems that allows multiple processes or threads to coordinate their activities when accessing shared resources</a:t>
            </a:r>
            <a:r>
              <a:rPr lang="en-US" dirty="0"/>
              <a:t>. </a:t>
            </a:r>
          </a:p>
          <a:p>
            <a:r>
              <a:rPr lang="en-US" dirty="0"/>
              <a:t>It typically consists of a non-negative integer counter and two fundamental operations: </a:t>
            </a:r>
            <a:r>
              <a:rPr lang="en-US" b="1" dirty="0">
                <a:solidFill>
                  <a:srgbClr val="FF0000"/>
                </a:solidFill>
              </a:rPr>
              <a:t>wait (P) and signal (V).</a:t>
            </a:r>
          </a:p>
          <a:p>
            <a:r>
              <a:rPr lang="en-US" dirty="0"/>
              <a:t>Wait (P) operation: When a process or thread wants to access a shared resource protected by a semaphore, it performs a wait operation. </a:t>
            </a:r>
          </a:p>
          <a:p>
            <a:r>
              <a:rPr lang="en-US" dirty="0"/>
              <a:t>If the semaphore counter is greater than zero, the process can proceed, and the counter is decremented. </a:t>
            </a:r>
          </a:p>
          <a:p>
            <a:r>
              <a:rPr lang="en-US" dirty="0"/>
              <a:t>However, if the counter is zero, indicating that the resource is currently in use, the process is blocked until the semaphore counter becomes greater than zero.</a:t>
            </a:r>
          </a:p>
          <a:p>
            <a:r>
              <a:rPr lang="en-US" dirty="0"/>
              <a:t>Signal (V) operation: When a process or thread finishes using the shared resource, it performs a signal operation on the semaphore. </a:t>
            </a:r>
          </a:p>
          <a:p>
            <a:r>
              <a:rPr lang="en-US" dirty="0"/>
              <a:t>This operation increments the semaphore counter, indicating that the resource is now available. </a:t>
            </a:r>
          </a:p>
          <a:p>
            <a:r>
              <a:rPr lang="en-US" dirty="0"/>
              <a:t>If there are any processes waiting on the semaphore, one of them allowed to proceed.</a:t>
            </a:r>
          </a:p>
          <a:p>
            <a:endParaRPr lang="en-US" dirty="0"/>
          </a:p>
        </p:txBody>
      </p:sp>
    </p:spTree>
    <p:extLst>
      <p:ext uri="{BB962C8B-B14F-4D97-AF65-F5344CB8AC3E}">
        <p14:creationId xmlns:p14="http://schemas.microsoft.com/office/powerpoint/2010/main" val="1347993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3639"/>
            <a:ext cx="10515600" cy="5713324"/>
          </a:xfrm>
        </p:spPr>
        <p:txBody>
          <a:bodyPr>
            <a:normAutofit lnSpcReduction="10000"/>
          </a:bodyPr>
          <a:lstStyle/>
          <a:p>
            <a:pPr marL="0" indent="0" algn="just">
              <a:buNone/>
            </a:pPr>
            <a:r>
              <a:rPr lang="en-US" dirty="0"/>
              <a:t>There are two types of semaphores:</a:t>
            </a:r>
          </a:p>
          <a:p>
            <a:pPr algn="just"/>
            <a:r>
              <a:rPr lang="en-US" b="1" dirty="0">
                <a:solidFill>
                  <a:srgbClr val="FF0000"/>
                </a:solidFill>
              </a:rPr>
              <a:t>Binary Semaphore</a:t>
            </a:r>
            <a:r>
              <a:rPr lang="en-US" dirty="0"/>
              <a:t>: Also known as a </a:t>
            </a:r>
            <a:r>
              <a:rPr lang="en-US" dirty="0" err="1"/>
              <a:t>mutex</a:t>
            </a:r>
            <a:r>
              <a:rPr lang="en-US" dirty="0"/>
              <a:t> (short for mutual exclusion), a binary semaphore has a counter that can only take the values 0 or 1. </a:t>
            </a:r>
          </a:p>
          <a:p>
            <a:pPr algn="just"/>
            <a:r>
              <a:rPr lang="en-US" dirty="0"/>
              <a:t>It is used for mutual exclusion, ensuring that </a:t>
            </a:r>
            <a:r>
              <a:rPr lang="en-US" b="1" dirty="0">
                <a:solidFill>
                  <a:srgbClr val="FF0000"/>
                </a:solidFill>
              </a:rPr>
              <a:t>only one process or thread</a:t>
            </a:r>
            <a:r>
              <a:rPr lang="en-US" dirty="0"/>
              <a:t> can </a:t>
            </a:r>
            <a:r>
              <a:rPr lang="en-US" b="1" dirty="0">
                <a:solidFill>
                  <a:srgbClr val="FF0000"/>
                </a:solidFill>
              </a:rPr>
              <a:t>access a shared resource </a:t>
            </a:r>
            <a:r>
              <a:rPr lang="en-US" dirty="0"/>
              <a:t>at a time. </a:t>
            </a:r>
          </a:p>
          <a:p>
            <a:pPr algn="just"/>
            <a:r>
              <a:rPr lang="en-US" b="1" dirty="0"/>
              <a:t>Counting Semaphore</a:t>
            </a:r>
            <a:r>
              <a:rPr lang="en-US" dirty="0"/>
              <a:t>: A counting semaphore </a:t>
            </a:r>
            <a:r>
              <a:rPr lang="en-US" b="1" dirty="0">
                <a:solidFill>
                  <a:srgbClr val="FF0000"/>
                </a:solidFill>
              </a:rPr>
              <a:t>has a counter </a:t>
            </a:r>
            <a:r>
              <a:rPr lang="en-US" dirty="0"/>
              <a:t>that can take </a:t>
            </a:r>
            <a:r>
              <a:rPr lang="en-US" dirty="0">
                <a:solidFill>
                  <a:srgbClr val="FF0000"/>
                </a:solidFill>
              </a:rPr>
              <a:t>non-negative integer values</a:t>
            </a:r>
            <a:r>
              <a:rPr lang="en-US" dirty="0"/>
              <a:t>. </a:t>
            </a:r>
          </a:p>
          <a:p>
            <a:pPr algn="just"/>
            <a:r>
              <a:rPr lang="en-US" dirty="0"/>
              <a:t>It is used to control </a:t>
            </a:r>
            <a:r>
              <a:rPr lang="en-US" dirty="0">
                <a:solidFill>
                  <a:srgbClr val="FF0000"/>
                </a:solidFill>
              </a:rPr>
              <a:t>access to a certain number of identical resources </a:t>
            </a:r>
            <a:r>
              <a:rPr lang="en-US" dirty="0"/>
              <a:t>or </a:t>
            </a:r>
            <a:r>
              <a:rPr lang="en-US" dirty="0">
                <a:solidFill>
                  <a:srgbClr val="FF0000"/>
                </a:solidFill>
              </a:rPr>
              <a:t>to limit the number of concurrent processes </a:t>
            </a:r>
            <a:r>
              <a:rPr lang="en-US" dirty="0"/>
              <a:t>or threads accessing a shared resource. </a:t>
            </a:r>
          </a:p>
          <a:p>
            <a:pPr algn="just"/>
            <a:r>
              <a:rPr lang="en-US" dirty="0"/>
              <a:t>Counting semaphores are useful </a:t>
            </a:r>
            <a:r>
              <a:rPr lang="en-US" b="1" dirty="0">
                <a:solidFill>
                  <a:srgbClr val="FF0000"/>
                </a:solidFill>
              </a:rPr>
              <a:t>when multiple instances of a resource can be used simultaneously</a:t>
            </a:r>
            <a:r>
              <a:rPr lang="en-US" dirty="0"/>
              <a:t>, up to a specified limit.</a:t>
            </a:r>
          </a:p>
        </p:txBody>
      </p:sp>
    </p:spTree>
    <p:extLst>
      <p:ext uri="{BB962C8B-B14F-4D97-AF65-F5344CB8AC3E}">
        <p14:creationId xmlns:p14="http://schemas.microsoft.com/office/powerpoint/2010/main" val="1280325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1848083" y="954158"/>
            <a:ext cx="8634387" cy="4333460"/>
          </a:xfrm>
          <a:prstGeom prst="rect">
            <a:avLst/>
          </a:prstGeom>
        </p:spPr>
      </p:pic>
    </p:spTree>
    <p:extLst>
      <p:ext uri="{BB962C8B-B14F-4D97-AF65-F5344CB8AC3E}">
        <p14:creationId xmlns:p14="http://schemas.microsoft.com/office/powerpoint/2010/main" val="35155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IPC problems</a:t>
            </a:r>
          </a:p>
        </p:txBody>
      </p:sp>
      <p:sp>
        <p:nvSpPr>
          <p:cNvPr id="3" name="Content Placeholder 2"/>
          <p:cNvSpPr>
            <a:spLocks noGrp="1"/>
          </p:cNvSpPr>
          <p:nvPr>
            <p:ph idx="1"/>
          </p:nvPr>
        </p:nvSpPr>
        <p:spPr>
          <a:xfrm>
            <a:off x="838200" y="1825625"/>
            <a:ext cx="10515600" cy="4667250"/>
          </a:xfrm>
        </p:spPr>
        <p:txBody>
          <a:bodyPr>
            <a:normAutofit fontScale="62500" lnSpcReduction="20000"/>
          </a:bodyPr>
          <a:lstStyle/>
          <a:p>
            <a:pPr algn="just"/>
            <a:r>
              <a:rPr lang="en-US" sz="4500" dirty="0"/>
              <a:t>In operating systems, IPC (Inter-Process Communication) refers to the mechanisms and techniques used </a:t>
            </a:r>
            <a:r>
              <a:rPr lang="en-US" sz="4500" b="1" dirty="0">
                <a:solidFill>
                  <a:srgbClr val="FF0000"/>
                </a:solidFill>
              </a:rPr>
              <a:t>by processes to communicate and synchronize with each other. </a:t>
            </a:r>
          </a:p>
          <a:p>
            <a:pPr algn="just"/>
            <a:r>
              <a:rPr lang="en-US" sz="4500" dirty="0"/>
              <a:t>Classical IPC problems are a set of fundamental synchronization problems </a:t>
            </a:r>
            <a:r>
              <a:rPr lang="en-US" sz="4500" b="1" dirty="0">
                <a:solidFill>
                  <a:srgbClr val="FF0000"/>
                </a:solidFill>
              </a:rPr>
              <a:t>that highlight the challenges and solutions associated with coordinating the activities of concurrent processes</a:t>
            </a:r>
            <a:r>
              <a:rPr lang="en-US" sz="4500" dirty="0"/>
              <a:t>.</a:t>
            </a:r>
          </a:p>
          <a:p>
            <a:pPr algn="just"/>
            <a:r>
              <a:rPr lang="en-US" sz="4500" dirty="0"/>
              <a:t>The four classical IPC problems are:</a:t>
            </a:r>
          </a:p>
          <a:p>
            <a:pPr marL="514350" indent="-514350" algn="just">
              <a:buAutoNum type="arabicPeriod"/>
            </a:pPr>
            <a:r>
              <a:rPr lang="en-US" sz="4500" dirty="0"/>
              <a:t>The Producer-Consumer Problem</a:t>
            </a:r>
          </a:p>
          <a:p>
            <a:pPr marL="514350" indent="-514350" algn="just">
              <a:buAutoNum type="arabicPeriod"/>
            </a:pPr>
            <a:r>
              <a:rPr lang="en-US" sz="4500" dirty="0"/>
              <a:t>The Reader-Writer Problem</a:t>
            </a:r>
          </a:p>
          <a:p>
            <a:pPr marL="514350" indent="-514350" algn="just">
              <a:buAutoNum type="arabicPeriod"/>
            </a:pPr>
            <a:r>
              <a:rPr lang="en-US" sz="4500" dirty="0"/>
              <a:t>The Dining Philosophers Problem</a:t>
            </a:r>
          </a:p>
          <a:p>
            <a:pPr marL="514350" indent="-514350" algn="just">
              <a:buAutoNum type="arabicPeriod"/>
            </a:pPr>
            <a:r>
              <a:rPr lang="en-US" sz="4500" dirty="0"/>
              <a:t>Sleeping Barber Problem</a:t>
            </a:r>
          </a:p>
          <a:p>
            <a:pPr marL="0" indent="0" algn="just">
              <a:buNone/>
            </a:pPr>
            <a:br>
              <a:rPr lang="en-US" dirty="0"/>
            </a:br>
            <a:endParaRPr lang="en-US" dirty="0"/>
          </a:p>
        </p:txBody>
      </p:sp>
    </p:spTree>
    <p:extLst>
      <p:ext uri="{BB962C8B-B14F-4D97-AF65-F5344CB8AC3E}">
        <p14:creationId xmlns:p14="http://schemas.microsoft.com/office/powerpoint/2010/main" val="774440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Producers Consumer Problem</a:t>
            </a:r>
          </a:p>
        </p:txBody>
      </p:sp>
      <p:sp>
        <p:nvSpPr>
          <p:cNvPr id="3" name="Content Placeholder 2"/>
          <p:cNvSpPr>
            <a:spLocks noGrp="1"/>
          </p:cNvSpPr>
          <p:nvPr>
            <p:ph idx="1"/>
          </p:nvPr>
        </p:nvSpPr>
        <p:spPr/>
        <p:txBody>
          <a:bodyPr>
            <a:normAutofit lnSpcReduction="10000"/>
          </a:bodyPr>
          <a:lstStyle/>
          <a:p>
            <a:pPr algn="just"/>
            <a:r>
              <a:rPr lang="en-US" dirty="0"/>
              <a:t>Producer-Consumer problem is a classic synchronization problem in </a:t>
            </a:r>
            <a:r>
              <a:rPr lang="en-US" b="1" dirty="0">
                <a:solidFill>
                  <a:srgbClr val="FF0000"/>
                </a:solidFill>
              </a:rPr>
              <a:t>concurrent programming</a:t>
            </a:r>
            <a:r>
              <a:rPr lang="en-US" dirty="0"/>
              <a:t>, which involves two types of processes: </a:t>
            </a:r>
            <a:r>
              <a:rPr lang="en-US" b="1" dirty="0">
                <a:solidFill>
                  <a:srgbClr val="FF0000"/>
                </a:solidFill>
              </a:rPr>
              <a:t>producers and consumers</a:t>
            </a:r>
            <a:r>
              <a:rPr lang="en-US" dirty="0"/>
              <a:t>. </a:t>
            </a:r>
          </a:p>
          <a:p>
            <a:pPr algn="just"/>
            <a:r>
              <a:rPr lang="en-US" dirty="0"/>
              <a:t>The </a:t>
            </a:r>
            <a:r>
              <a:rPr lang="en-US" b="1" dirty="0">
                <a:solidFill>
                  <a:srgbClr val="FF0000"/>
                </a:solidFill>
              </a:rPr>
              <a:t>goal</a:t>
            </a:r>
            <a:r>
              <a:rPr lang="en-US" dirty="0"/>
              <a:t> is to coordinate their activities and ensure that producers and consumers </a:t>
            </a:r>
            <a:r>
              <a:rPr lang="en-US" dirty="0">
                <a:solidFill>
                  <a:srgbClr val="FF0000"/>
                </a:solidFill>
              </a:rPr>
              <a:t>can operate concurrently without data inconsistencies or conflicts.</a:t>
            </a:r>
          </a:p>
          <a:p>
            <a:pPr algn="just"/>
            <a:r>
              <a:rPr lang="en-US" dirty="0"/>
              <a:t>The </a:t>
            </a:r>
            <a:r>
              <a:rPr lang="en-US" dirty="0">
                <a:solidFill>
                  <a:srgbClr val="FF0000"/>
                </a:solidFill>
              </a:rPr>
              <a:t>problem</a:t>
            </a:r>
            <a:r>
              <a:rPr lang="en-US" dirty="0"/>
              <a:t> is typically set in the </a:t>
            </a:r>
            <a:r>
              <a:rPr lang="en-US" dirty="0">
                <a:solidFill>
                  <a:srgbClr val="FF0000"/>
                </a:solidFill>
              </a:rPr>
              <a:t>context of a shared buffer </a:t>
            </a:r>
            <a:r>
              <a:rPr lang="en-US" dirty="0"/>
              <a:t>or a </a:t>
            </a:r>
            <a:r>
              <a:rPr lang="en-US" dirty="0">
                <a:solidFill>
                  <a:srgbClr val="FF0000"/>
                </a:solidFill>
              </a:rPr>
              <a:t>bounded queue</a:t>
            </a:r>
            <a:r>
              <a:rPr lang="en-US" dirty="0"/>
              <a:t>, which acts as a buffer between producers and consumers. </a:t>
            </a:r>
          </a:p>
          <a:p>
            <a:pPr algn="just"/>
            <a:r>
              <a:rPr lang="en-US" dirty="0">
                <a:solidFill>
                  <a:srgbClr val="FF0000"/>
                </a:solidFill>
              </a:rPr>
              <a:t>Producers generate data items and place </a:t>
            </a:r>
            <a:r>
              <a:rPr lang="en-US" dirty="0"/>
              <a:t>them into the buffer, while consumers </a:t>
            </a:r>
            <a:r>
              <a:rPr lang="en-US" dirty="0">
                <a:solidFill>
                  <a:srgbClr val="FF0000"/>
                </a:solidFill>
              </a:rPr>
              <a:t>retrieve and consume those items.</a:t>
            </a:r>
          </a:p>
        </p:txBody>
      </p:sp>
    </p:spTree>
    <p:extLst>
      <p:ext uri="{BB962C8B-B14F-4D97-AF65-F5344CB8AC3E}">
        <p14:creationId xmlns:p14="http://schemas.microsoft.com/office/powerpoint/2010/main" val="2645523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6670"/>
            <a:ext cx="10515600" cy="5610293"/>
          </a:xfrm>
        </p:spPr>
        <p:txBody>
          <a:bodyPr>
            <a:normAutofit/>
          </a:bodyPr>
          <a:lstStyle/>
          <a:p>
            <a:pPr marL="0" indent="0" algn="just">
              <a:buNone/>
            </a:pPr>
            <a:r>
              <a:rPr lang="en-US" sz="3200" dirty="0"/>
              <a:t>The </a:t>
            </a:r>
            <a:r>
              <a:rPr lang="en-US" sz="3200" dirty="0">
                <a:solidFill>
                  <a:srgbClr val="FF0000"/>
                </a:solidFill>
              </a:rPr>
              <a:t>main challenge </a:t>
            </a:r>
            <a:r>
              <a:rPr lang="en-US" sz="3200" dirty="0"/>
              <a:t>is to ensure that the following conditions are met:</a:t>
            </a:r>
          </a:p>
          <a:p>
            <a:pPr algn="just"/>
            <a:r>
              <a:rPr lang="en-US" sz="3200" b="1" dirty="0">
                <a:solidFill>
                  <a:srgbClr val="FF0000"/>
                </a:solidFill>
              </a:rPr>
              <a:t>Mutual Exclusion</a:t>
            </a:r>
            <a:r>
              <a:rPr lang="en-US" sz="3200" dirty="0"/>
              <a:t>: </a:t>
            </a:r>
            <a:r>
              <a:rPr lang="en-US" sz="3200" dirty="0">
                <a:solidFill>
                  <a:srgbClr val="FF0000"/>
                </a:solidFill>
              </a:rPr>
              <a:t>Only one process </a:t>
            </a:r>
            <a:r>
              <a:rPr lang="en-US" sz="3200" dirty="0"/>
              <a:t>(producer or consumer) can access the buffer at a time. </a:t>
            </a:r>
          </a:p>
          <a:p>
            <a:pPr algn="just"/>
            <a:r>
              <a:rPr lang="en-US" sz="3200" b="1" dirty="0">
                <a:solidFill>
                  <a:srgbClr val="FF0000"/>
                </a:solidFill>
              </a:rPr>
              <a:t>Full Buffer Condition</a:t>
            </a:r>
            <a:r>
              <a:rPr lang="en-US" sz="3200" dirty="0"/>
              <a:t>: If the buffer is full, i.e., it has reached its maximum capacity, the producers should wait until there is space available in the buffer to add new items.</a:t>
            </a:r>
          </a:p>
          <a:p>
            <a:pPr algn="just"/>
            <a:r>
              <a:rPr lang="en-US" sz="3200" b="1" dirty="0">
                <a:solidFill>
                  <a:srgbClr val="FF0000"/>
                </a:solidFill>
              </a:rPr>
              <a:t>Empty Buffer Condition</a:t>
            </a:r>
            <a:r>
              <a:rPr lang="en-US" sz="3200" dirty="0"/>
              <a:t>: If the buffer is empty, i.e., it does not contain any items, the consumers should wait until there are items available in the buffer to consume.</a:t>
            </a:r>
          </a:p>
        </p:txBody>
      </p:sp>
    </p:spTree>
    <p:extLst>
      <p:ext uri="{BB962C8B-B14F-4D97-AF65-F5344CB8AC3E}">
        <p14:creationId xmlns:p14="http://schemas.microsoft.com/office/powerpoint/2010/main" val="130169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1217"/>
            <a:ext cx="10515600" cy="5455746"/>
          </a:xfrm>
        </p:spPr>
        <p:txBody>
          <a:bodyPr>
            <a:normAutofit/>
          </a:bodyPr>
          <a:lstStyle/>
          <a:p>
            <a:pPr algn="just"/>
            <a:r>
              <a:rPr lang="en-US" dirty="0"/>
              <a:t>The Producer-Consumer problem can be solved using semaphores to synchronize the interactions between producers and consumers.</a:t>
            </a:r>
          </a:p>
          <a:p>
            <a:pPr marL="0" indent="0" algn="just">
              <a:buNone/>
            </a:pPr>
            <a:r>
              <a:rPr lang="en-US" dirty="0"/>
              <a:t>// Shared variables </a:t>
            </a:r>
          </a:p>
          <a:p>
            <a:pPr marL="0" indent="0" algn="just">
              <a:buNone/>
            </a:pPr>
            <a:r>
              <a:rPr lang="en-US" dirty="0">
                <a:solidFill>
                  <a:srgbClr val="FF0000"/>
                </a:solidFill>
              </a:rPr>
              <a:t>buffer: shared data buffer </a:t>
            </a:r>
          </a:p>
          <a:p>
            <a:pPr marL="0" indent="0" algn="just">
              <a:buNone/>
            </a:pPr>
            <a:r>
              <a:rPr lang="en-US" b="1" dirty="0">
                <a:solidFill>
                  <a:srgbClr val="FF0000"/>
                </a:solidFill>
              </a:rPr>
              <a:t>empty</a:t>
            </a:r>
            <a:r>
              <a:rPr lang="en-US" dirty="0"/>
              <a:t>: semaphore indicating the number of empty slots in the buffer </a:t>
            </a:r>
            <a:r>
              <a:rPr lang="en-US" b="1" dirty="0">
                <a:solidFill>
                  <a:srgbClr val="FF0000"/>
                </a:solidFill>
              </a:rPr>
              <a:t>full</a:t>
            </a:r>
            <a:r>
              <a:rPr lang="en-US" dirty="0"/>
              <a:t>: semaphore indicating the number of filled slots in the buffer </a:t>
            </a:r>
            <a:r>
              <a:rPr lang="en-US" b="1" dirty="0" err="1">
                <a:solidFill>
                  <a:srgbClr val="FF0000"/>
                </a:solidFill>
              </a:rPr>
              <a:t>mutex</a:t>
            </a:r>
            <a:r>
              <a:rPr lang="en-US" dirty="0"/>
              <a:t>: semaphore for mutual exclusion</a:t>
            </a:r>
          </a:p>
          <a:p>
            <a:pPr marL="0" indent="0" algn="just">
              <a:buNone/>
            </a:pPr>
            <a:r>
              <a:rPr lang="en-US" dirty="0"/>
              <a:t>// Initialization </a:t>
            </a:r>
          </a:p>
          <a:p>
            <a:pPr marL="0" indent="0" algn="just">
              <a:buNone/>
            </a:pPr>
            <a:r>
              <a:rPr lang="en-US" dirty="0"/>
              <a:t>empty = n // Initialize empty semaphore with the size of the buffer </a:t>
            </a:r>
          </a:p>
          <a:p>
            <a:pPr marL="0" indent="0" algn="just">
              <a:buNone/>
            </a:pPr>
            <a:r>
              <a:rPr lang="en-US" dirty="0"/>
              <a:t>full = 0 // Initialize full semaphore to 0 </a:t>
            </a:r>
          </a:p>
          <a:p>
            <a:pPr marL="0" indent="0" algn="just">
              <a:buNone/>
            </a:pPr>
            <a:r>
              <a:rPr lang="en-US" dirty="0" err="1"/>
              <a:t>mutex</a:t>
            </a:r>
            <a:r>
              <a:rPr lang="en-US" dirty="0"/>
              <a:t> = 1 // Initialize </a:t>
            </a:r>
            <a:r>
              <a:rPr lang="en-US" dirty="0" err="1"/>
              <a:t>mutex</a:t>
            </a:r>
            <a:r>
              <a:rPr lang="en-US" dirty="0"/>
              <a:t> semaphore to 1</a:t>
            </a:r>
          </a:p>
        </p:txBody>
      </p:sp>
    </p:spTree>
    <p:extLst>
      <p:ext uri="{BB962C8B-B14F-4D97-AF65-F5344CB8AC3E}">
        <p14:creationId xmlns:p14="http://schemas.microsoft.com/office/powerpoint/2010/main" val="2901987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9397"/>
            <a:ext cx="10515600" cy="5687566"/>
          </a:xfrm>
        </p:spPr>
        <p:txBody>
          <a:bodyPr/>
          <a:lstStyle/>
          <a:p>
            <a:pPr marL="0" indent="0">
              <a:buNone/>
            </a:pPr>
            <a:r>
              <a:rPr lang="en-US" dirty="0"/>
              <a:t>// Producer process </a:t>
            </a:r>
          </a:p>
          <a:p>
            <a:pPr marL="0" indent="0">
              <a:buNone/>
            </a:pPr>
            <a:r>
              <a:rPr lang="en-US" dirty="0"/>
              <a:t>function producer: </a:t>
            </a:r>
          </a:p>
          <a:p>
            <a:pPr marL="0" indent="0">
              <a:buNone/>
            </a:pPr>
            <a:r>
              <a:rPr lang="en-US" dirty="0"/>
              <a:t>	while true: </a:t>
            </a:r>
          </a:p>
          <a:p>
            <a:pPr marL="0" indent="0">
              <a:buNone/>
            </a:pPr>
            <a:r>
              <a:rPr lang="en-US" dirty="0"/>
              <a:t>		item = </a:t>
            </a:r>
            <a:r>
              <a:rPr lang="en-US" dirty="0" err="1"/>
              <a:t>produce_item</a:t>
            </a:r>
            <a:r>
              <a:rPr lang="en-US" dirty="0"/>
              <a:t>() // Produce an item </a:t>
            </a:r>
          </a:p>
          <a:p>
            <a:pPr marL="0" indent="0">
              <a:buNone/>
            </a:pPr>
            <a:r>
              <a:rPr lang="en-US" dirty="0"/>
              <a:t>		down(empty) // Decrement empty semaphore 				down(</a:t>
            </a:r>
            <a:r>
              <a:rPr lang="en-US" dirty="0" err="1"/>
              <a:t>mutex</a:t>
            </a:r>
            <a:r>
              <a:rPr lang="en-US" dirty="0"/>
              <a:t>) // Enter critical section </a:t>
            </a:r>
          </a:p>
          <a:p>
            <a:pPr marL="0" indent="0">
              <a:buNone/>
            </a:pPr>
            <a:r>
              <a:rPr lang="en-US" dirty="0"/>
              <a:t>		</a:t>
            </a:r>
            <a:r>
              <a:rPr lang="en-US" dirty="0" err="1"/>
              <a:t>insert_item</a:t>
            </a:r>
            <a:r>
              <a:rPr lang="en-US" dirty="0"/>
              <a:t>(item) // Insert the item into the buffer 			up(</a:t>
            </a:r>
            <a:r>
              <a:rPr lang="en-US" dirty="0" err="1"/>
              <a:t>mutex</a:t>
            </a:r>
            <a:r>
              <a:rPr lang="en-US" dirty="0"/>
              <a:t>) // Exit critical section </a:t>
            </a:r>
          </a:p>
          <a:p>
            <a:pPr marL="0" indent="0">
              <a:buNone/>
            </a:pPr>
            <a:r>
              <a:rPr lang="en-US" dirty="0"/>
              <a:t>		up(full) // Increment full semaphore</a:t>
            </a:r>
          </a:p>
        </p:txBody>
      </p:sp>
    </p:spTree>
    <p:extLst>
      <p:ext uri="{BB962C8B-B14F-4D97-AF65-F5344CB8AC3E}">
        <p14:creationId xmlns:p14="http://schemas.microsoft.com/office/powerpoint/2010/main" val="1404896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3792"/>
            <a:ext cx="10515600" cy="5623171"/>
          </a:xfrm>
        </p:spPr>
        <p:txBody>
          <a:bodyPr/>
          <a:lstStyle/>
          <a:p>
            <a:pPr marL="0" indent="0">
              <a:buNone/>
            </a:pPr>
            <a:r>
              <a:rPr lang="en-US" dirty="0"/>
              <a:t>// Consumer process </a:t>
            </a:r>
          </a:p>
          <a:p>
            <a:pPr marL="0" indent="0">
              <a:buNone/>
            </a:pPr>
            <a:r>
              <a:rPr lang="en-US" dirty="0"/>
              <a:t>function consumer: </a:t>
            </a:r>
          </a:p>
          <a:p>
            <a:pPr marL="0" indent="0">
              <a:buNone/>
            </a:pPr>
            <a:r>
              <a:rPr lang="en-US" dirty="0"/>
              <a:t>	while true: </a:t>
            </a:r>
          </a:p>
          <a:p>
            <a:pPr marL="0" indent="0">
              <a:buNone/>
            </a:pPr>
            <a:r>
              <a:rPr lang="en-US" dirty="0"/>
              <a:t>		down(full) // Decrement full semaphore </a:t>
            </a:r>
          </a:p>
          <a:p>
            <a:pPr marL="0" indent="0">
              <a:buNone/>
            </a:pPr>
            <a:r>
              <a:rPr lang="en-US" dirty="0"/>
              <a:t>		down(</a:t>
            </a:r>
            <a:r>
              <a:rPr lang="en-US" dirty="0" err="1"/>
              <a:t>mutex</a:t>
            </a:r>
            <a:r>
              <a:rPr lang="en-US" dirty="0"/>
              <a:t>) // Enter critical section </a:t>
            </a:r>
          </a:p>
          <a:p>
            <a:pPr marL="0" indent="0">
              <a:buNone/>
            </a:pPr>
            <a:r>
              <a:rPr lang="en-US" dirty="0"/>
              <a:t>		item = </a:t>
            </a:r>
            <a:r>
              <a:rPr lang="en-US" dirty="0" err="1"/>
              <a:t>remove_item</a:t>
            </a:r>
            <a:r>
              <a:rPr lang="en-US" dirty="0"/>
              <a:t>() // Remove an item from the buffer 		up(</a:t>
            </a:r>
            <a:r>
              <a:rPr lang="en-US" dirty="0" err="1"/>
              <a:t>mutex</a:t>
            </a:r>
            <a:r>
              <a:rPr lang="en-US" dirty="0"/>
              <a:t>) // Exit critical section </a:t>
            </a:r>
          </a:p>
          <a:p>
            <a:pPr marL="0" indent="0">
              <a:buNone/>
            </a:pPr>
            <a:r>
              <a:rPr lang="en-US" dirty="0"/>
              <a:t>		up(empty) // Increment empty semaphore 					</a:t>
            </a:r>
            <a:r>
              <a:rPr lang="en-US" dirty="0" err="1"/>
              <a:t>consume_item</a:t>
            </a:r>
            <a:r>
              <a:rPr lang="en-US" dirty="0"/>
              <a:t>(item) // Consume the item</a:t>
            </a:r>
          </a:p>
        </p:txBody>
      </p:sp>
    </p:spTree>
    <p:extLst>
      <p:ext uri="{BB962C8B-B14F-4D97-AF65-F5344CB8AC3E}">
        <p14:creationId xmlns:p14="http://schemas.microsoft.com/office/powerpoint/2010/main" val="2400487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Reader-Writer problem</a:t>
            </a:r>
          </a:p>
        </p:txBody>
      </p:sp>
      <p:sp>
        <p:nvSpPr>
          <p:cNvPr id="3" name="Content Placeholder 2"/>
          <p:cNvSpPr>
            <a:spLocks noGrp="1"/>
          </p:cNvSpPr>
          <p:nvPr>
            <p:ph idx="1"/>
          </p:nvPr>
        </p:nvSpPr>
        <p:spPr>
          <a:xfrm>
            <a:off x="838200" y="1441342"/>
            <a:ext cx="10515600" cy="4735621"/>
          </a:xfrm>
        </p:spPr>
        <p:txBody>
          <a:bodyPr>
            <a:normAutofit fontScale="92500" lnSpcReduction="20000"/>
          </a:bodyPr>
          <a:lstStyle/>
          <a:p>
            <a:pPr algn="just"/>
            <a:r>
              <a:rPr lang="en-US" dirty="0"/>
              <a:t>Reader-Writer problem is another classic synchronization problem in concurrent programming.</a:t>
            </a:r>
          </a:p>
          <a:p>
            <a:pPr marL="0" indent="0" algn="just">
              <a:buNone/>
            </a:pPr>
            <a:r>
              <a:rPr lang="en-US" dirty="0"/>
              <a:t>There are 2 types of users/process –</a:t>
            </a:r>
          </a:p>
          <a:p>
            <a:pPr algn="just"/>
            <a:r>
              <a:rPr lang="en-US" b="1" dirty="0">
                <a:solidFill>
                  <a:srgbClr val="FF0000"/>
                </a:solidFill>
              </a:rPr>
              <a:t>Readers</a:t>
            </a:r>
            <a:r>
              <a:rPr lang="en-US" dirty="0"/>
              <a:t> – Reader are those processes/users which only read the data</a:t>
            </a:r>
          </a:p>
          <a:p>
            <a:pPr algn="just"/>
            <a:r>
              <a:rPr lang="en-US" b="1" dirty="0">
                <a:solidFill>
                  <a:srgbClr val="FF0000"/>
                </a:solidFill>
              </a:rPr>
              <a:t>Writers</a:t>
            </a:r>
            <a:r>
              <a:rPr lang="en-US" dirty="0"/>
              <a:t> – Writers are those processes which also write, that is, they change the data .</a:t>
            </a:r>
          </a:p>
          <a:p>
            <a:pPr algn="just"/>
            <a:r>
              <a:rPr lang="en-US" dirty="0"/>
              <a:t>It is allowed for 2 or more readers to access shared data, simultaneously as they are not making any change </a:t>
            </a:r>
          </a:p>
          <a:p>
            <a:pPr algn="just"/>
            <a:r>
              <a:rPr lang="en-US" dirty="0"/>
              <a:t>But if one writer(Say w1) is editing or writing the file then it should locked and no other writer(Say w2) can make any changes until w1 has finished writing the file.</a:t>
            </a:r>
          </a:p>
          <a:p>
            <a:pPr algn="just"/>
            <a:r>
              <a:rPr lang="en-US" dirty="0"/>
              <a:t>Writers are given to be exclusive access to shared database while writing to database. This is called Reader’s writer problem.</a:t>
            </a:r>
          </a:p>
          <a:p>
            <a:pPr algn="just"/>
            <a:endParaRPr lang="en-US" dirty="0"/>
          </a:p>
          <a:p>
            <a:pPr algn="just"/>
            <a:endParaRPr lang="en-US" dirty="0"/>
          </a:p>
        </p:txBody>
      </p:sp>
    </p:spTree>
    <p:extLst>
      <p:ext uri="{BB962C8B-B14F-4D97-AF65-F5344CB8AC3E}">
        <p14:creationId xmlns:p14="http://schemas.microsoft.com/office/powerpoint/2010/main" val="2438023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12124" y="605307"/>
            <a:ext cx="4288665" cy="5545898"/>
          </a:xfrm>
        </p:spPr>
        <p:txBody>
          <a:bodyPr>
            <a:normAutofit lnSpcReduction="10000"/>
          </a:bodyPr>
          <a:lstStyle/>
          <a:p>
            <a:pPr marL="0" indent="0">
              <a:buNone/>
            </a:pPr>
            <a:r>
              <a:rPr lang="en-US" b="1" dirty="0"/>
              <a:t>Highlights</a:t>
            </a:r>
            <a:endParaRPr lang="en-US" dirty="0"/>
          </a:p>
          <a:p>
            <a:r>
              <a:rPr lang="en-US" dirty="0"/>
              <a:t>If writer W1 has begun writing process then</a:t>
            </a:r>
          </a:p>
          <a:p>
            <a:pPr lvl="1"/>
            <a:r>
              <a:rPr lang="en-US" dirty="0"/>
              <a:t>No additional writer can perform write function</a:t>
            </a:r>
          </a:p>
          <a:p>
            <a:pPr lvl="1"/>
            <a:r>
              <a:rPr lang="en-US" dirty="0"/>
              <a:t>No reader is allowed to read</a:t>
            </a:r>
          </a:p>
          <a:p>
            <a:r>
              <a:rPr lang="en-US" dirty="0"/>
              <a:t>If 1 or more readers are reading then</a:t>
            </a:r>
          </a:p>
          <a:p>
            <a:pPr lvl="1"/>
            <a:r>
              <a:rPr lang="en-US" dirty="0"/>
              <a:t>Other readers may read as well</a:t>
            </a:r>
          </a:p>
          <a:p>
            <a:pPr lvl="1"/>
            <a:r>
              <a:rPr lang="en-US" dirty="0"/>
              <a:t>No writer may perform write function until all readers have finished reading</a:t>
            </a:r>
          </a:p>
        </p:txBody>
      </p:sp>
      <p:pic>
        <p:nvPicPr>
          <p:cNvPr id="5" name="Content Placeholder 4"/>
          <p:cNvPicPr>
            <a:picLocks noGrp="1" noChangeAspect="1"/>
          </p:cNvPicPr>
          <p:nvPr>
            <p:ph sz="half" idx="2"/>
          </p:nvPr>
        </p:nvPicPr>
        <p:blipFill>
          <a:blip r:embed="rId2"/>
          <a:stretch>
            <a:fillRect/>
          </a:stretch>
        </p:blipFill>
        <p:spPr>
          <a:xfrm>
            <a:off x="4700789" y="1350358"/>
            <a:ext cx="6864440" cy="4316346"/>
          </a:xfrm>
          <a:prstGeom prst="rect">
            <a:avLst/>
          </a:prstGeom>
        </p:spPr>
      </p:pic>
    </p:spTree>
    <p:extLst>
      <p:ext uri="{BB962C8B-B14F-4D97-AF65-F5344CB8AC3E}">
        <p14:creationId xmlns:p14="http://schemas.microsoft.com/office/powerpoint/2010/main" val="243595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Dining Philosopher Problem</a:t>
            </a:r>
          </a:p>
        </p:txBody>
      </p:sp>
      <p:sp>
        <p:nvSpPr>
          <p:cNvPr id="3" name="Content Placeholder 2"/>
          <p:cNvSpPr>
            <a:spLocks noGrp="1"/>
          </p:cNvSpPr>
          <p:nvPr>
            <p:ph idx="1"/>
          </p:nvPr>
        </p:nvSpPr>
        <p:spPr/>
        <p:txBody>
          <a:bodyPr/>
          <a:lstStyle/>
          <a:p>
            <a:pPr algn="just"/>
            <a:r>
              <a:rPr lang="en-US" dirty="0"/>
              <a:t>The Dining Philosophers problem is a classic synchronization problem in </a:t>
            </a:r>
            <a:r>
              <a:rPr lang="en-US" b="1" dirty="0">
                <a:solidFill>
                  <a:srgbClr val="FF0000"/>
                </a:solidFill>
              </a:rPr>
              <a:t>concurrent programming </a:t>
            </a:r>
            <a:r>
              <a:rPr lang="en-US" dirty="0"/>
              <a:t>that illustrates the challenges of resource </a:t>
            </a:r>
            <a:r>
              <a:rPr lang="en-US" b="1" dirty="0">
                <a:solidFill>
                  <a:srgbClr val="FF0000"/>
                </a:solidFill>
              </a:rPr>
              <a:t>allocation and deadlock avoidance. </a:t>
            </a:r>
          </a:p>
          <a:p>
            <a:pPr algn="just"/>
            <a:r>
              <a:rPr lang="en-US" dirty="0"/>
              <a:t>It is named after a scenario where a group of philosophers sits around </a:t>
            </a:r>
            <a:r>
              <a:rPr lang="en-US" b="1" dirty="0">
                <a:solidFill>
                  <a:srgbClr val="FF0000"/>
                </a:solidFill>
              </a:rPr>
              <a:t>a table and alternates between thinking and eating</a:t>
            </a:r>
            <a:r>
              <a:rPr lang="en-US" dirty="0"/>
              <a:t>. </a:t>
            </a:r>
          </a:p>
          <a:p>
            <a:pPr algn="just"/>
            <a:r>
              <a:rPr lang="en-US" dirty="0"/>
              <a:t>The philosophers share a limited number of forks that are placed between them.</a:t>
            </a:r>
          </a:p>
        </p:txBody>
      </p:sp>
    </p:spTree>
    <p:extLst>
      <p:ext uri="{BB962C8B-B14F-4D97-AF65-F5344CB8AC3E}">
        <p14:creationId xmlns:p14="http://schemas.microsoft.com/office/powerpoint/2010/main" val="4003521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773807" y="1349107"/>
            <a:ext cx="3583706" cy="3428955"/>
          </a:xfrm>
          <a:prstGeom prst="rect">
            <a:avLst/>
          </a:prstGeom>
        </p:spPr>
      </p:pic>
      <p:sp>
        <p:nvSpPr>
          <p:cNvPr id="4" name="Content Placeholder 3"/>
          <p:cNvSpPr>
            <a:spLocks noGrp="1"/>
          </p:cNvSpPr>
          <p:nvPr>
            <p:ph sz="half" idx="2"/>
          </p:nvPr>
        </p:nvSpPr>
        <p:spPr>
          <a:xfrm>
            <a:off x="4357513" y="682580"/>
            <a:ext cx="6996287" cy="5494383"/>
          </a:xfrm>
        </p:spPr>
        <p:txBody>
          <a:bodyPr>
            <a:normAutofit fontScale="92500"/>
          </a:bodyPr>
          <a:lstStyle/>
          <a:p>
            <a:pPr marL="0" indent="0">
              <a:buNone/>
            </a:pPr>
            <a:r>
              <a:rPr lang="en-US" dirty="0"/>
              <a:t>The problem can be stated as follows:</a:t>
            </a:r>
          </a:p>
          <a:p>
            <a:pPr algn="just"/>
            <a:r>
              <a:rPr lang="en-US" dirty="0"/>
              <a:t>There are N philosophers sitting around a circular table, and each philosopher has a plate of spaghetti and a fork to the left and right of their plate.</a:t>
            </a:r>
          </a:p>
          <a:p>
            <a:pPr algn="just"/>
            <a:r>
              <a:rPr lang="en-US" dirty="0"/>
              <a:t>A philosopher can be either thinking or eating. To eat, a philosopher must acquire both forks adjacent to them.</a:t>
            </a:r>
          </a:p>
          <a:p>
            <a:pPr algn="just"/>
            <a:r>
              <a:rPr lang="en-US" dirty="0"/>
              <a:t>Each philosopher alternates between thinking and eating. They need two forks to eat, and they release the forks after they finish eating.</a:t>
            </a:r>
          </a:p>
          <a:p>
            <a:pPr marL="0" indent="0" algn="just">
              <a:buNone/>
            </a:pPr>
            <a:r>
              <a:rPr lang="en-US" dirty="0"/>
              <a:t>The challenge in the Dining Philosophers problem is to design a solution that prevents deadlock,</a:t>
            </a:r>
          </a:p>
        </p:txBody>
      </p:sp>
    </p:spTree>
    <p:extLst>
      <p:ext uri="{BB962C8B-B14F-4D97-AF65-F5344CB8AC3E}">
        <p14:creationId xmlns:p14="http://schemas.microsoft.com/office/powerpoint/2010/main" val="1342262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6835"/>
            <a:ext cx="10515600" cy="5660128"/>
          </a:xfrm>
        </p:spPr>
        <p:txBody>
          <a:bodyPr>
            <a:normAutofit/>
          </a:bodyPr>
          <a:lstStyle/>
          <a:p>
            <a:pPr marL="0" indent="0" algn="just">
              <a:buNone/>
            </a:pPr>
            <a:r>
              <a:rPr lang="en-US" b="1" dirty="0"/>
              <a:t>Step 1</a:t>
            </a:r>
            <a:r>
              <a:rPr lang="en-US" dirty="0"/>
              <a:t> − Whenever a new process is created, it is admitted into ready state.</a:t>
            </a:r>
          </a:p>
          <a:p>
            <a:pPr marL="0" indent="0" algn="just">
              <a:buNone/>
            </a:pPr>
            <a:r>
              <a:rPr lang="en-US" b="1" dirty="0"/>
              <a:t>Step 2</a:t>
            </a:r>
            <a:r>
              <a:rPr lang="en-US" dirty="0"/>
              <a:t> − If no other process is present at running state, it is dispatched to running based on scheduler dispatcher.</a:t>
            </a:r>
          </a:p>
          <a:p>
            <a:pPr marL="0" indent="0" algn="just">
              <a:buNone/>
            </a:pPr>
            <a:r>
              <a:rPr lang="en-US" b="1" dirty="0"/>
              <a:t>Step 3</a:t>
            </a:r>
            <a:r>
              <a:rPr lang="en-US" dirty="0"/>
              <a:t> − If any higher priority process is ready, the uncompleted process will be sent to the waiting state from the running state.</a:t>
            </a:r>
          </a:p>
          <a:p>
            <a:pPr marL="0" indent="0" algn="just">
              <a:buNone/>
            </a:pPr>
            <a:r>
              <a:rPr lang="en-US" b="1" dirty="0"/>
              <a:t>Step 4</a:t>
            </a:r>
            <a:r>
              <a:rPr lang="en-US" dirty="0"/>
              <a:t> − Whenever I/O or event is completed the process will send back to ready state based on the interrupt signal given by the running state.</a:t>
            </a:r>
          </a:p>
          <a:p>
            <a:pPr marL="0" indent="0" algn="just">
              <a:buNone/>
            </a:pPr>
            <a:r>
              <a:rPr lang="en-US" b="1" dirty="0"/>
              <a:t>Step 5</a:t>
            </a:r>
            <a:r>
              <a:rPr lang="en-US" dirty="0"/>
              <a:t> − Whenever the execution of a process is completed in running state, it will exit to terminate state, which is the completion of process.</a:t>
            </a:r>
          </a:p>
          <a:p>
            <a:pPr algn="just"/>
            <a:endParaRPr lang="en-US" dirty="0"/>
          </a:p>
        </p:txBody>
      </p:sp>
    </p:spTree>
    <p:extLst>
      <p:ext uri="{BB962C8B-B14F-4D97-AF65-F5344CB8AC3E}">
        <p14:creationId xmlns:p14="http://schemas.microsoft.com/office/powerpoint/2010/main" val="2395691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Sleeping Barber Problem</a:t>
            </a:r>
          </a:p>
        </p:txBody>
      </p:sp>
      <p:sp>
        <p:nvSpPr>
          <p:cNvPr id="3" name="Content Placeholder 2"/>
          <p:cNvSpPr>
            <a:spLocks noGrp="1"/>
          </p:cNvSpPr>
          <p:nvPr>
            <p:ph idx="1"/>
          </p:nvPr>
        </p:nvSpPr>
        <p:spPr/>
        <p:txBody>
          <a:bodyPr>
            <a:normAutofit/>
          </a:bodyPr>
          <a:lstStyle/>
          <a:p>
            <a:pPr algn="just"/>
            <a:r>
              <a:rPr lang="en-US" sz="3200" dirty="0"/>
              <a:t>The Sleeping Barber problem is another classic synchronization problem in </a:t>
            </a:r>
            <a:r>
              <a:rPr lang="en-US" sz="3200" b="1" dirty="0">
                <a:solidFill>
                  <a:srgbClr val="FF0000"/>
                </a:solidFill>
              </a:rPr>
              <a:t>concurrent programming </a:t>
            </a:r>
            <a:r>
              <a:rPr lang="en-US" sz="3200" dirty="0"/>
              <a:t>that models a scenario where </a:t>
            </a:r>
            <a:r>
              <a:rPr lang="en-US" sz="3200" b="1" dirty="0">
                <a:solidFill>
                  <a:srgbClr val="FF0000"/>
                </a:solidFill>
              </a:rPr>
              <a:t>customers arrive at a barbershop to get a haircut, while a barber performs the haircuts</a:t>
            </a:r>
            <a:r>
              <a:rPr lang="en-US" sz="3200" dirty="0"/>
              <a:t>. </a:t>
            </a:r>
          </a:p>
          <a:p>
            <a:pPr algn="just"/>
            <a:r>
              <a:rPr lang="en-US" sz="3200" dirty="0"/>
              <a:t>The problem focuses on coordinating the activities of </a:t>
            </a:r>
            <a:r>
              <a:rPr lang="en-US" sz="3200" b="1" dirty="0">
                <a:solidFill>
                  <a:srgbClr val="FF0000"/>
                </a:solidFill>
              </a:rPr>
              <a:t>customers and the barber </a:t>
            </a:r>
            <a:r>
              <a:rPr lang="en-US" sz="3200" dirty="0"/>
              <a:t>to ensure that the barber is always cutting hair when there are customers and that customers wait when the barber is busy.</a:t>
            </a:r>
          </a:p>
        </p:txBody>
      </p:sp>
    </p:spTree>
    <p:extLst>
      <p:ext uri="{BB962C8B-B14F-4D97-AF65-F5344CB8AC3E}">
        <p14:creationId xmlns:p14="http://schemas.microsoft.com/office/powerpoint/2010/main" val="793948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9549"/>
            <a:ext cx="10515600" cy="5597414"/>
          </a:xfrm>
        </p:spPr>
        <p:txBody>
          <a:bodyPr>
            <a:normAutofit fontScale="92500" lnSpcReduction="20000"/>
          </a:bodyPr>
          <a:lstStyle/>
          <a:p>
            <a:pPr marL="0" indent="0">
              <a:buNone/>
            </a:pPr>
            <a:r>
              <a:rPr lang="en-US" dirty="0"/>
              <a:t>The problem can be described as follows:</a:t>
            </a:r>
          </a:p>
          <a:p>
            <a:pPr algn="just"/>
            <a:r>
              <a:rPr lang="en-US" dirty="0"/>
              <a:t>There is a barbershop with a waiting room that has a limited number of chairs for customers to sit in while waiting for a haircut.</a:t>
            </a:r>
          </a:p>
          <a:p>
            <a:pPr algn="just"/>
            <a:r>
              <a:rPr lang="en-US" dirty="0"/>
              <a:t>The barbershop has one barber who cuts hair. The barber has a chair for the customer to sit in during the haircut.</a:t>
            </a:r>
          </a:p>
          <a:p>
            <a:pPr algn="just"/>
            <a:r>
              <a:rPr lang="en-US" dirty="0"/>
              <a:t>If a customer arrives at the barbershop and there is an available chair in the waiting room, they can sit down and wait for their turn. If all the chairs are occupied, the customer leaves.</a:t>
            </a:r>
          </a:p>
          <a:p>
            <a:pPr algn="just"/>
            <a:r>
              <a:rPr lang="en-US" dirty="0"/>
              <a:t>When the barber finishes cutting a customer's hair, they check if there are any customers waiting in the waiting room. If there are, the barber invites the next customer to sit in the haircut chair. If there are no customers waiting, the barber goes to sleep in their chair.</a:t>
            </a:r>
          </a:p>
          <a:p>
            <a:pPr marL="0" indent="0">
              <a:buNone/>
            </a:pPr>
            <a:r>
              <a:rPr lang="en-US" dirty="0"/>
              <a:t>The main objectives of the Sleeping Barber problem are:</a:t>
            </a:r>
          </a:p>
          <a:p>
            <a:pPr algn="just"/>
            <a:r>
              <a:rPr lang="en-US" dirty="0"/>
              <a:t>Ensuring that customers are served in the order they arrive.</a:t>
            </a:r>
          </a:p>
          <a:p>
            <a:pPr algn="just"/>
            <a:r>
              <a:rPr lang="en-US" dirty="0"/>
              <a:t>Avoiding deadlock where the barber or customers are waiting indefinitely.</a:t>
            </a:r>
          </a:p>
          <a:p>
            <a:endParaRPr lang="en-US" dirty="0"/>
          </a:p>
          <a:p>
            <a:endParaRPr lang="en-US" dirty="0"/>
          </a:p>
        </p:txBody>
      </p:sp>
    </p:spTree>
    <p:extLst>
      <p:ext uri="{BB962C8B-B14F-4D97-AF65-F5344CB8AC3E}">
        <p14:creationId xmlns:p14="http://schemas.microsoft.com/office/powerpoint/2010/main" val="591978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294ED1-DD1E-705A-9FD4-EA254BA16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549" y="507999"/>
            <a:ext cx="10389957" cy="6072909"/>
          </a:xfrm>
          <a:prstGeom prst="rect">
            <a:avLst/>
          </a:prstGeom>
        </p:spPr>
      </p:pic>
    </p:spTree>
    <p:extLst>
      <p:ext uri="{BB962C8B-B14F-4D97-AF65-F5344CB8AC3E}">
        <p14:creationId xmlns:p14="http://schemas.microsoft.com/office/powerpoint/2010/main" val="746152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D8E3-34D5-667D-174C-9271353EEA2A}"/>
              </a:ext>
            </a:extLst>
          </p:cNvPr>
          <p:cNvSpPr>
            <a:spLocks noGrp="1"/>
          </p:cNvSpPr>
          <p:nvPr>
            <p:ph type="title"/>
          </p:nvPr>
        </p:nvSpPr>
        <p:spPr/>
        <p:txBody>
          <a:bodyPr/>
          <a:lstStyle/>
          <a:p>
            <a:r>
              <a:rPr lang="en-US" b="1" i="0" dirty="0">
                <a:solidFill>
                  <a:srgbClr val="101010"/>
                </a:solidFill>
                <a:effectLst/>
                <a:latin typeface="Inter"/>
              </a:rPr>
              <a:t>What is a Process in Programming?</a:t>
            </a:r>
            <a:endParaRPr lang="en-NP" dirty="0"/>
          </a:p>
        </p:txBody>
      </p:sp>
      <p:sp>
        <p:nvSpPr>
          <p:cNvPr id="3" name="Content Placeholder 2">
            <a:extLst>
              <a:ext uri="{FF2B5EF4-FFF2-40B4-BE49-F238E27FC236}">
                <a16:creationId xmlns:a16="http://schemas.microsoft.com/office/drawing/2014/main" id="{39C3C6C7-E30B-3803-5076-D88F73C3613D}"/>
              </a:ext>
            </a:extLst>
          </p:cNvPr>
          <p:cNvSpPr>
            <a:spLocks noGrp="1"/>
          </p:cNvSpPr>
          <p:nvPr>
            <p:ph idx="1"/>
          </p:nvPr>
        </p:nvSpPr>
        <p:spPr/>
        <p:txBody>
          <a:bodyPr>
            <a:normAutofit/>
          </a:bodyPr>
          <a:lstStyle/>
          <a:p>
            <a:pPr algn="just"/>
            <a:r>
              <a:rPr lang="en-US" sz="3200" b="0" i="0" dirty="0">
                <a:solidFill>
                  <a:srgbClr val="484848"/>
                </a:solidFill>
                <a:effectLst/>
                <a:latin typeface="Inter"/>
              </a:rPr>
              <a:t>In </a:t>
            </a:r>
            <a:r>
              <a:rPr lang="en-US" sz="3200" b="0" i="0" u="none" strike="noStrike" dirty="0">
                <a:solidFill>
                  <a:srgbClr val="0073E6"/>
                </a:solidFill>
                <a:effectLst/>
                <a:latin typeface="Inter"/>
                <a:hlinkClick r:id="rId2"/>
              </a:rPr>
              <a:t>computer programming</a:t>
            </a:r>
            <a:r>
              <a:rPr lang="en-US" sz="3200" b="0" i="0" dirty="0">
                <a:solidFill>
                  <a:srgbClr val="484848"/>
                </a:solidFill>
                <a:effectLst/>
                <a:latin typeface="Inter"/>
              </a:rPr>
              <a:t>, a process refers to a program that is being executed in that instance. </a:t>
            </a:r>
          </a:p>
          <a:p>
            <a:pPr algn="just"/>
            <a:r>
              <a:rPr lang="en-US" sz="3200" b="0" i="0" dirty="0">
                <a:solidFill>
                  <a:srgbClr val="484848"/>
                </a:solidFill>
                <a:effectLst/>
                <a:latin typeface="Inter"/>
              </a:rPr>
              <a:t>Ideally, a program does nothing until and unless a CPU executes the program instructions. </a:t>
            </a:r>
          </a:p>
          <a:p>
            <a:pPr algn="just"/>
            <a:r>
              <a:rPr lang="en-US" sz="3200" b="0" i="0" dirty="0">
                <a:solidFill>
                  <a:srgbClr val="484848"/>
                </a:solidFill>
                <a:effectLst/>
                <a:latin typeface="Inter"/>
              </a:rPr>
              <a:t>In short, we can say that </a:t>
            </a:r>
            <a:r>
              <a:rPr lang="en-US" sz="3200" b="0" i="0" u="none" strike="noStrike" dirty="0">
                <a:solidFill>
                  <a:srgbClr val="0073E6"/>
                </a:solidFill>
                <a:effectLst/>
                <a:latin typeface="Inter"/>
                <a:hlinkClick r:id="rId3"/>
              </a:rPr>
              <a:t>a process is</a:t>
            </a:r>
            <a:r>
              <a:rPr lang="en-US" sz="3200" b="0" i="0" dirty="0">
                <a:solidFill>
                  <a:srgbClr val="484848"/>
                </a:solidFill>
                <a:effectLst/>
                <a:latin typeface="Inter"/>
              </a:rPr>
              <a:t> a program in execution.</a:t>
            </a:r>
            <a:endParaRPr lang="en-NP" sz="3200" dirty="0"/>
          </a:p>
        </p:txBody>
      </p:sp>
    </p:spTree>
    <p:extLst>
      <p:ext uri="{BB962C8B-B14F-4D97-AF65-F5344CB8AC3E}">
        <p14:creationId xmlns:p14="http://schemas.microsoft.com/office/powerpoint/2010/main" val="2410840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6B19-D76C-5718-7C3C-B299E311508E}"/>
              </a:ext>
            </a:extLst>
          </p:cNvPr>
          <p:cNvSpPr>
            <a:spLocks noGrp="1"/>
          </p:cNvSpPr>
          <p:nvPr>
            <p:ph type="title"/>
          </p:nvPr>
        </p:nvSpPr>
        <p:spPr/>
        <p:txBody>
          <a:bodyPr/>
          <a:lstStyle/>
          <a:p>
            <a:r>
              <a:rPr lang="en-US" b="1" i="0" dirty="0">
                <a:solidFill>
                  <a:srgbClr val="101010"/>
                </a:solidFill>
                <a:effectLst/>
                <a:latin typeface="Inter"/>
              </a:rPr>
              <a:t>What is Process Scheduling in OS?</a:t>
            </a:r>
            <a:endParaRPr lang="en-NP" dirty="0"/>
          </a:p>
        </p:txBody>
      </p:sp>
      <p:sp>
        <p:nvSpPr>
          <p:cNvPr id="3" name="Content Placeholder 2">
            <a:extLst>
              <a:ext uri="{FF2B5EF4-FFF2-40B4-BE49-F238E27FC236}">
                <a16:creationId xmlns:a16="http://schemas.microsoft.com/office/drawing/2014/main" id="{F04F2DF9-D596-E35D-7042-E250CD67270C}"/>
              </a:ext>
            </a:extLst>
          </p:cNvPr>
          <p:cNvSpPr>
            <a:spLocks noGrp="1"/>
          </p:cNvSpPr>
          <p:nvPr>
            <p:ph idx="1"/>
          </p:nvPr>
        </p:nvSpPr>
        <p:spPr/>
        <p:txBody>
          <a:bodyPr/>
          <a:lstStyle/>
          <a:p>
            <a:pPr algn="just"/>
            <a:r>
              <a:rPr lang="en-US" b="0" i="0" dirty="0">
                <a:solidFill>
                  <a:srgbClr val="484848"/>
                </a:solidFill>
                <a:effectLst/>
                <a:latin typeface="Inter"/>
              </a:rPr>
              <a:t>Process scheduling is the activity of deciding which process should be performed first (or when), based on a particular strategy/ algorithm.</a:t>
            </a:r>
          </a:p>
          <a:p>
            <a:pPr algn="just"/>
            <a:r>
              <a:rPr lang="en-US" b="0" i="0" dirty="0">
                <a:solidFill>
                  <a:srgbClr val="484848"/>
                </a:solidFill>
                <a:effectLst/>
                <a:latin typeface="Inter"/>
              </a:rPr>
              <a:t> This activity is performed by the process manager; as it removes an active process from the CPU and selects another from the queue. </a:t>
            </a:r>
          </a:p>
          <a:p>
            <a:pPr algn="just"/>
            <a:r>
              <a:rPr lang="en-US" b="0" i="0" dirty="0">
                <a:solidFill>
                  <a:srgbClr val="484848"/>
                </a:solidFill>
                <a:effectLst/>
                <a:latin typeface="Inter"/>
              </a:rPr>
              <a:t>The </a:t>
            </a:r>
            <a:r>
              <a:rPr lang="en-US" b="1" i="0" dirty="0">
                <a:solidFill>
                  <a:srgbClr val="FF0000"/>
                </a:solidFill>
                <a:effectLst/>
                <a:latin typeface="Inter"/>
              </a:rPr>
              <a:t>need for scheduling</a:t>
            </a:r>
            <a:r>
              <a:rPr lang="en-US" b="0" i="0" dirty="0">
                <a:solidFill>
                  <a:srgbClr val="484848"/>
                </a:solidFill>
                <a:effectLst/>
                <a:latin typeface="Inter"/>
              </a:rPr>
              <a:t> in OS arises since most applications are </a:t>
            </a:r>
            <a:r>
              <a:rPr lang="en-US" b="1" i="0" dirty="0">
                <a:solidFill>
                  <a:srgbClr val="FF0000"/>
                </a:solidFill>
                <a:effectLst/>
                <a:latin typeface="Inter"/>
              </a:rPr>
              <a:t>multi-programing</a:t>
            </a:r>
            <a:r>
              <a:rPr lang="en-US" b="0" i="0" dirty="0">
                <a:solidFill>
                  <a:srgbClr val="484848"/>
                </a:solidFill>
                <a:effectLst/>
                <a:latin typeface="Inter"/>
              </a:rPr>
              <a:t>, i.e. they allow for multiple processes to be loaded and shared with the CPU at a point in time. </a:t>
            </a:r>
          </a:p>
          <a:p>
            <a:pPr algn="just"/>
            <a:r>
              <a:rPr lang="en-US" b="0" i="0" dirty="0">
                <a:solidFill>
                  <a:srgbClr val="484848"/>
                </a:solidFill>
                <a:effectLst/>
                <a:latin typeface="Inter"/>
              </a:rPr>
              <a:t>The </a:t>
            </a:r>
            <a:r>
              <a:rPr lang="en-US" b="1" i="0" dirty="0">
                <a:solidFill>
                  <a:srgbClr val="FF0000"/>
                </a:solidFill>
                <a:effectLst/>
                <a:latin typeface="Inter"/>
              </a:rPr>
              <a:t>manager needs to make the decision</a:t>
            </a:r>
            <a:r>
              <a:rPr lang="en-US" b="0" i="0" dirty="0">
                <a:solidFill>
                  <a:srgbClr val="484848"/>
                </a:solidFill>
                <a:effectLst/>
                <a:latin typeface="Inter"/>
              </a:rPr>
              <a:t> on which of these processes must be performed first.</a:t>
            </a:r>
            <a:endParaRPr lang="en-NP" dirty="0"/>
          </a:p>
        </p:txBody>
      </p:sp>
    </p:spTree>
    <p:extLst>
      <p:ext uri="{BB962C8B-B14F-4D97-AF65-F5344CB8AC3E}">
        <p14:creationId xmlns:p14="http://schemas.microsoft.com/office/powerpoint/2010/main" val="1334507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2081-3867-4024-AB3B-9A478CCC5CD1}"/>
              </a:ext>
            </a:extLst>
          </p:cNvPr>
          <p:cNvSpPr>
            <a:spLocks noGrp="1"/>
          </p:cNvSpPr>
          <p:nvPr>
            <p:ph type="title"/>
          </p:nvPr>
        </p:nvSpPr>
        <p:spPr/>
        <p:txBody>
          <a:bodyPr/>
          <a:lstStyle/>
          <a:p>
            <a:r>
              <a:rPr lang="en-US" sz="4400" b="1" i="0" dirty="0">
                <a:solidFill>
                  <a:srgbClr val="484848"/>
                </a:solidFill>
                <a:effectLst/>
                <a:latin typeface="Inter"/>
              </a:rPr>
              <a:t>Continue</a:t>
            </a:r>
            <a:endParaRPr lang="en-NP" b="1" dirty="0"/>
          </a:p>
        </p:txBody>
      </p:sp>
      <p:sp>
        <p:nvSpPr>
          <p:cNvPr id="3" name="Content Placeholder 2">
            <a:extLst>
              <a:ext uri="{FF2B5EF4-FFF2-40B4-BE49-F238E27FC236}">
                <a16:creationId xmlns:a16="http://schemas.microsoft.com/office/drawing/2014/main" id="{CD839FAE-6173-13A5-4DC7-DF24367ED184}"/>
              </a:ext>
            </a:extLst>
          </p:cNvPr>
          <p:cNvSpPr>
            <a:spLocks noGrp="1"/>
          </p:cNvSpPr>
          <p:nvPr>
            <p:ph idx="1"/>
          </p:nvPr>
        </p:nvSpPr>
        <p:spPr/>
        <p:txBody>
          <a:bodyPr>
            <a:normAutofit/>
          </a:bodyPr>
          <a:lstStyle/>
          <a:p>
            <a:pPr algn="l"/>
            <a:r>
              <a:rPr lang="en-US" sz="3600" b="0" i="0" dirty="0">
                <a:solidFill>
                  <a:srgbClr val="484848"/>
                </a:solidFill>
                <a:effectLst/>
                <a:latin typeface="Inter"/>
              </a:rPr>
              <a:t>The three major process scheduler types are as follows:</a:t>
            </a:r>
          </a:p>
          <a:p>
            <a:pPr lvl="1"/>
            <a:r>
              <a:rPr lang="en-US" sz="3200" b="0" i="0" dirty="0">
                <a:solidFill>
                  <a:srgbClr val="484848"/>
                </a:solidFill>
                <a:effectLst/>
                <a:latin typeface="Inter"/>
              </a:rPr>
              <a:t>Long-term job scheduler</a:t>
            </a:r>
          </a:p>
          <a:p>
            <a:pPr lvl="1"/>
            <a:r>
              <a:rPr lang="en-US" sz="3200" b="0" i="0" dirty="0">
                <a:solidFill>
                  <a:srgbClr val="484848"/>
                </a:solidFill>
                <a:effectLst/>
                <a:latin typeface="Inter"/>
              </a:rPr>
              <a:t>Medium-term scheduler</a:t>
            </a:r>
          </a:p>
          <a:p>
            <a:pPr lvl="1"/>
            <a:r>
              <a:rPr lang="en-US" sz="3200" b="0" i="0" dirty="0">
                <a:solidFill>
                  <a:srgbClr val="484848"/>
                </a:solidFill>
                <a:effectLst/>
                <a:latin typeface="Inter"/>
              </a:rPr>
              <a:t>CPU or short-term scheduler</a:t>
            </a:r>
          </a:p>
          <a:p>
            <a:endParaRPr lang="en-NP" sz="3600" dirty="0"/>
          </a:p>
        </p:txBody>
      </p:sp>
    </p:spTree>
    <p:extLst>
      <p:ext uri="{BB962C8B-B14F-4D97-AF65-F5344CB8AC3E}">
        <p14:creationId xmlns:p14="http://schemas.microsoft.com/office/powerpoint/2010/main" val="3468118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2081-3867-4024-AB3B-9A478CCC5CD1}"/>
              </a:ext>
            </a:extLst>
          </p:cNvPr>
          <p:cNvSpPr>
            <a:spLocks noGrp="1"/>
          </p:cNvSpPr>
          <p:nvPr>
            <p:ph type="title"/>
          </p:nvPr>
        </p:nvSpPr>
        <p:spPr/>
        <p:txBody>
          <a:bodyPr/>
          <a:lstStyle/>
          <a:p>
            <a:r>
              <a:rPr lang="en-US" sz="4400" b="1" i="0" dirty="0">
                <a:solidFill>
                  <a:srgbClr val="484848"/>
                </a:solidFill>
                <a:effectLst/>
                <a:latin typeface="Inter"/>
              </a:rPr>
              <a:t>Continue</a:t>
            </a:r>
            <a:endParaRPr lang="en-NP" b="1" dirty="0"/>
          </a:p>
        </p:txBody>
      </p:sp>
      <p:sp>
        <p:nvSpPr>
          <p:cNvPr id="3" name="Content Placeholder 2">
            <a:extLst>
              <a:ext uri="{FF2B5EF4-FFF2-40B4-BE49-F238E27FC236}">
                <a16:creationId xmlns:a16="http://schemas.microsoft.com/office/drawing/2014/main" id="{CD839FAE-6173-13A5-4DC7-DF24367ED184}"/>
              </a:ext>
            </a:extLst>
          </p:cNvPr>
          <p:cNvSpPr>
            <a:spLocks noGrp="1"/>
          </p:cNvSpPr>
          <p:nvPr>
            <p:ph idx="1"/>
          </p:nvPr>
        </p:nvSpPr>
        <p:spPr/>
        <p:txBody>
          <a:bodyPr>
            <a:normAutofit/>
          </a:bodyPr>
          <a:lstStyle/>
          <a:p>
            <a:pPr algn="just"/>
            <a:r>
              <a:rPr lang="en-US" sz="3600" b="0" i="0" dirty="0">
                <a:solidFill>
                  <a:srgbClr val="484848"/>
                </a:solidFill>
                <a:effectLst/>
                <a:latin typeface="Inter"/>
              </a:rPr>
              <a:t>Another component of process scheduling is the </a:t>
            </a:r>
            <a:r>
              <a:rPr lang="en-US" sz="3600" b="1" i="0" dirty="0">
                <a:solidFill>
                  <a:srgbClr val="FF0000"/>
                </a:solidFill>
                <a:effectLst/>
                <a:latin typeface="Inter"/>
              </a:rPr>
              <a:t>process queues</a:t>
            </a:r>
            <a:r>
              <a:rPr lang="en-US" sz="3600" b="0" i="0" dirty="0">
                <a:solidFill>
                  <a:srgbClr val="484848"/>
                </a:solidFill>
                <a:effectLst/>
                <a:latin typeface="Inter"/>
              </a:rPr>
              <a:t>. All the programs and processes in the </a:t>
            </a:r>
            <a:r>
              <a:rPr lang="en-US" sz="3600" b="1" i="0" dirty="0">
                <a:solidFill>
                  <a:srgbClr val="FF0000"/>
                </a:solidFill>
                <a:effectLst/>
                <a:latin typeface="Inter"/>
              </a:rPr>
              <a:t>system are split up into queues </a:t>
            </a:r>
            <a:r>
              <a:rPr lang="en-US" sz="3600" b="0" i="0" dirty="0">
                <a:solidFill>
                  <a:srgbClr val="484848"/>
                </a:solidFill>
                <a:effectLst/>
                <a:latin typeface="Inter"/>
              </a:rPr>
              <a:t>as follows:</a:t>
            </a:r>
          </a:p>
          <a:p>
            <a:pPr lvl="1" algn="just"/>
            <a:r>
              <a:rPr lang="en-US" sz="2800" b="1" i="0" dirty="0">
                <a:solidFill>
                  <a:srgbClr val="FF0000"/>
                </a:solidFill>
                <a:effectLst/>
                <a:latin typeface="Inter"/>
              </a:rPr>
              <a:t>Job queue</a:t>
            </a:r>
            <a:r>
              <a:rPr lang="en-US" sz="2800" b="0" i="0" dirty="0">
                <a:solidFill>
                  <a:srgbClr val="484848"/>
                </a:solidFill>
                <a:effectLst/>
                <a:latin typeface="Inter"/>
              </a:rPr>
              <a:t>- All the programs in the system stay in this queue before they are up for execution.</a:t>
            </a:r>
          </a:p>
          <a:p>
            <a:pPr lvl="1" algn="just"/>
            <a:r>
              <a:rPr lang="en-US" sz="2800" b="1" i="0" dirty="0">
                <a:solidFill>
                  <a:srgbClr val="FF0000"/>
                </a:solidFill>
                <a:effectLst/>
                <a:latin typeface="Inter"/>
              </a:rPr>
              <a:t>Ready queue</a:t>
            </a:r>
            <a:r>
              <a:rPr lang="en-US" sz="2800" b="0" i="0" dirty="0">
                <a:solidFill>
                  <a:srgbClr val="484848"/>
                </a:solidFill>
                <a:effectLst/>
                <a:latin typeface="Inter"/>
              </a:rPr>
              <a:t>- The programs that are ready to be executed remain in this queue; just before they are picked up for execution.</a:t>
            </a:r>
          </a:p>
          <a:p>
            <a:pPr lvl="1" algn="just"/>
            <a:r>
              <a:rPr lang="en-US" sz="2800" b="1" i="0" dirty="0">
                <a:solidFill>
                  <a:srgbClr val="FF0000"/>
                </a:solidFill>
                <a:effectLst/>
                <a:latin typeface="Inter"/>
              </a:rPr>
              <a:t>Device queue</a:t>
            </a:r>
            <a:r>
              <a:rPr lang="en-US" sz="2800" b="0" i="0" dirty="0">
                <a:solidFill>
                  <a:srgbClr val="484848"/>
                </a:solidFill>
                <a:effectLst/>
                <a:latin typeface="Inter"/>
              </a:rPr>
              <a:t>- This queue consists of the processes that have been blocked due to a lack of input/output (I/O) device.</a:t>
            </a:r>
          </a:p>
          <a:p>
            <a:pPr algn="just"/>
            <a:endParaRPr lang="en-US" sz="4800" b="0" i="0" dirty="0">
              <a:solidFill>
                <a:srgbClr val="484848"/>
              </a:solidFill>
              <a:effectLst/>
              <a:latin typeface="Inter"/>
            </a:endParaRPr>
          </a:p>
          <a:p>
            <a:pPr algn="just"/>
            <a:endParaRPr lang="en-NP" sz="5400" dirty="0"/>
          </a:p>
        </p:txBody>
      </p:sp>
    </p:spTree>
    <p:extLst>
      <p:ext uri="{BB962C8B-B14F-4D97-AF65-F5344CB8AC3E}">
        <p14:creationId xmlns:p14="http://schemas.microsoft.com/office/powerpoint/2010/main" val="3043467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804E1C-4DBA-B0D5-99BC-31EB297F2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0" y="1683327"/>
            <a:ext cx="12207500" cy="3491345"/>
          </a:xfrm>
          <a:prstGeom prst="rect">
            <a:avLst/>
          </a:prstGeom>
        </p:spPr>
      </p:pic>
    </p:spTree>
    <p:extLst>
      <p:ext uri="{BB962C8B-B14F-4D97-AF65-F5344CB8AC3E}">
        <p14:creationId xmlns:p14="http://schemas.microsoft.com/office/powerpoint/2010/main" val="3409976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5A9C-E568-1F3C-3CB5-D63EEF1A4914}"/>
              </a:ext>
            </a:extLst>
          </p:cNvPr>
          <p:cNvSpPr>
            <a:spLocks noGrp="1"/>
          </p:cNvSpPr>
          <p:nvPr>
            <p:ph type="title"/>
          </p:nvPr>
        </p:nvSpPr>
        <p:spPr/>
        <p:txBody>
          <a:bodyPr/>
          <a:lstStyle/>
          <a:p>
            <a:r>
              <a:rPr lang="en-US" b="1" i="0" dirty="0">
                <a:solidFill>
                  <a:srgbClr val="101010"/>
                </a:solidFill>
                <a:effectLst/>
                <a:latin typeface="Inter"/>
              </a:rPr>
              <a:t>The Need for Process Scheduling in OS</a:t>
            </a:r>
            <a:endParaRPr lang="en-NP" dirty="0"/>
          </a:p>
        </p:txBody>
      </p:sp>
      <p:sp>
        <p:nvSpPr>
          <p:cNvPr id="3" name="Content Placeholder 2">
            <a:extLst>
              <a:ext uri="{FF2B5EF4-FFF2-40B4-BE49-F238E27FC236}">
                <a16:creationId xmlns:a16="http://schemas.microsoft.com/office/drawing/2014/main" id="{301DD764-CC00-7B85-4033-72A63DC38BB6}"/>
              </a:ext>
            </a:extLst>
          </p:cNvPr>
          <p:cNvSpPr>
            <a:spLocks noGrp="1"/>
          </p:cNvSpPr>
          <p:nvPr>
            <p:ph idx="1"/>
          </p:nvPr>
        </p:nvSpPr>
        <p:spPr/>
        <p:txBody>
          <a:bodyPr>
            <a:normAutofit/>
          </a:bodyPr>
          <a:lstStyle/>
          <a:p>
            <a:pPr algn="just"/>
            <a:r>
              <a:rPr lang="en-US" sz="3200" b="0" i="0" dirty="0">
                <a:solidFill>
                  <a:srgbClr val="484848"/>
                </a:solidFill>
                <a:effectLst/>
                <a:latin typeface="Inter"/>
              </a:rPr>
              <a:t>As mentioned before, there are numerous programs in the </a:t>
            </a:r>
            <a:r>
              <a:rPr lang="en-US" sz="3200" b="0" i="0" u="none" strike="noStrike" dirty="0">
                <a:solidFill>
                  <a:srgbClr val="0073E6"/>
                </a:solidFill>
                <a:effectLst/>
                <a:latin typeface="Inter"/>
                <a:hlinkClick r:id="rId2"/>
              </a:rPr>
              <a:t>operating system (OS)</a:t>
            </a:r>
            <a:r>
              <a:rPr lang="en-US" sz="3200" b="0" i="0" dirty="0">
                <a:solidFill>
                  <a:srgbClr val="484848"/>
                </a:solidFill>
                <a:effectLst/>
                <a:latin typeface="Inter"/>
              </a:rPr>
              <a:t> that are in queue for execution at any given point in time. </a:t>
            </a:r>
          </a:p>
          <a:p>
            <a:pPr algn="just"/>
            <a:r>
              <a:rPr lang="en-US" sz="3200" b="0" i="0" dirty="0">
                <a:solidFill>
                  <a:srgbClr val="484848"/>
                </a:solidFill>
                <a:effectLst/>
                <a:latin typeface="Inter"/>
              </a:rPr>
              <a:t>The OS must launch these programs, then stop them, and switch to another program for smooth functioning. </a:t>
            </a:r>
          </a:p>
          <a:p>
            <a:pPr algn="just"/>
            <a:r>
              <a:rPr lang="en-US" sz="3200" b="1" i="0" dirty="0">
                <a:solidFill>
                  <a:srgbClr val="FF0000"/>
                </a:solidFill>
                <a:effectLst/>
                <a:latin typeface="Inter"/>
              </a:rPr>
              <a:t>A process scheduler </a:t>
            </a:r>
            <a:r>
              <a:rPr lang="en-US" sz="3200" b="0" i="0" dirty="0">
                <a:solidFill>
                  <a:srgbClr val="484848"/>
                </a:solidFill>
                <a:effectLst/>
                <a:latin typeface="Inter"/>
              </a:rPr>
              <a:t>is needed to help the OS ascertain which program to run, and when to stop and switch.</a:t>
            </a:r>
          </a:p>
          <a:p>
            <a:pPr algn="just"/>
            <a:endParaRPr lang="en-NP" sz="3200" dirty="0"/>
          </a:p>
        </p:txBody>
      </p:sp>
    </p:spTree>
    <p:extLst>
      <p:ext uri="{BB962C8B-B14F-4D97-AF65-F5344CB8AC3E}">
        <p14:creationId xmlns:p14="http://schemas.microsoft.com/office/powerpoint/2010/main" val="1737245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0673-8D55-2766-3CA7-DDD284276041}"/>
              </a:ext>
            </a:extLst>
          </p:cNvPr>
          <p:cNvSpPr>
            <a:spLocks noGrp="1"/>
          </p:cNvSpPr>
          <p:nvPr>
            <p:ph type="title"/>
          </p:nvPr>
        </p:nvSpPr>
        <p:spPr/>
        <p:txBody>
          <a:bodyPr/>
          <a:lstStyle/>
          <a:p>
            <a:r>
              <a:rPr lang="en-US" b="1" i="0" dirty="0">
                <a:solidFill>
                  <a:srgbClr val="101010"/>
                </a:solidFill>
                <a:effectLst/>
                <a:latin typeface="Inter"/>
              </a:rPr>
              <a:t>The Need for Process Scheduling in OS</a:t>
            </a:r>
            <a:endParaRPr lang="en-NP" dirty="0"/>
          </a:p>
        </p:txBody>
      </p:sp>
      <p:sp>
        <p:nvSpPr>
          <p:cNvPr id="3" name="Content Placeholder 2">
            <a:extLst>
              <a:ext uri="{FF2B5EF4-FFF2-40B4-BE49-F238E27FC236}">
                <a16:creationId xmlns:a16="http://schemas.microsoft.com/office/drawing/2014/main" id="{1309F5B6-66DA-F78B-FD8C-214E3221DAC1}"/>
              </a:ext>
            </a:extLst>
          </p:cNvPr>
          <p:cNvSpPr>
            <a:spLocks noGrp="1"/>
          </p:cNvSpPr>
          <p:nvPr>
            <p:ph idx="1"/>
          </p:nvPr>
        </p:nvSpPr>
        <p:spPr/>
        <p:txBody>
          <a:bodyPr/>
          <a:lstStyle/>
          <a:p>
            <a:pPr algn="just">
              <a:buFont typeface="Arial" panose="020B0604020202020204" pitchFamily="34" charset="0"/>
              <a:buChar char="•"/>
            </a:pPr>
            <a:r>
              <a:rPr lang="en-US" b="0" i="0" dirty="0">
                <a:solidFill>
                  <a:srgbClr val="484848"/>
                </a:solidFill>
                <a:effectLst/>
                <a:latin typeface="Inter"/>
              </a:rPr>
              <a:t>Scheduling allows the OS to allocate CPU time for each process depending upon a pre-decided strategy/ algorithm.</a:t>
            </a:r>
          </a:p>
          <a:p>
            <a:pPr algn="just">
              <a:buFont typeface="Arial" panose="020B0604020202020204" pitchFamily="34" charset="0"/>
              <a:buChar char="•"/>
            </a:pPr>
            <a:r>
              <a:rPr lang="en-US" b="0" i="0" dirty="0">
                <a:solidFill>
                  <a:srgbClr val="484848"/>
                </a:solidFill>
                <a:effectLst/>
                <a:latin typeface="Inter"/>
              </a:rPr>
              <a:t>Process scheduling also helps the CPU to stay busy at all times thus making sure that the OS utilizes CPU time to the optimum.</a:t>
            </a:r>
          </a:p>
          <a:p>
            <a:pPr algn="just">
              <a:buFont typeface="Arial" panose="020B0604020202020204" pitchFamily="34" charset="0"/>
              <a:buChar char="•"/>
            </a:pPr>
            <a:r>
              <a:rPr lang="en-US" b="0" i="0" dirty="0">
                <a:solidFill>
                  <a:srgbClr val="484848"/>
                </a:solidFill>
                <a:effectLst/>
                <a:latin typeface="Inter"/>
              </a:rPr>
              <a:t>This in effect minimizes time wastage and also that the time a program has to wait to be executed is as short as possible.</a:t>
            </a:r>
          </a:p>
          <a:p>
            <a:pPr algn="just">
              <a:buFont typeface="Arial" panose="020B0604020202020204" pitchFamily="34" charset="0"/>
              <a:buChar char="•"/>
            </a:pPr>
            <a:r>
              <a:rPr lang="en-US" b="0" i="0" dirty="0">
                <a:solidFill>
                  <a:srgbClr val="484848"/>
                </a:solidFill>
                <a:effectLst/>
                <a:latin typeface="Inter"/>
              </a:rPr>
              <a:t>It is needed to ensure that the turnaround time for a process to complete execution is minimized.</a:t>
            </a:r>
          </a:p>
          <a:p>
            <a:pPr algn="just">
              <a:buFont typeface="Arial" panose="020B0604020202020204" pitchFamily="34" charset="0"/>
              <a:buChar char="•"/>
            </a:pPr>
            <a:r>
              <a:rPr lang="en-US" b="0" i="0" dirty="0">
                <a:solidFill>
                  <a:srgbClr val="484848"/>
                </a:solidFill>
                <a:effectLst/>
                <a:latin typeface="Inter"/>
              </a:rPr>
              <a:t>It also reduces or minimizes the response time for the programs.</a:t>
            </a:r>
          </a:p>
          <a:p>
            <a:pPr algn="just"/>
            <a:endParaRPr lang="en-NP" dirty="0"/>
          </a:p>
        </p:txBody>
      </p:sp>
    </p:spTree>
    <p:extLst>
      <p:ext uri="{BB962C8B-B14F-4D97-AF65-F5344CB8AC3E}">
        <p14:creationId xmlns:p14="http://schemas.microsoft.com/office/powerpoint/2010/main" val="141070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Control Block (PCB)</a:t>
            </a:r>
            <a:br>
              <a:rPr lang="en-US" dirty="0"/>
            </a:br>
            <a:endParaRPr lang="en-US" dirty="0"/>
          </a:p>
        </p:txBody>
      </p:sp>
      <p:sp>
        <p:nvSpPr>
          <p:cNvPr id="3" name="Content Placeholder 2"/>
          <p:cNvSpPr>
            <a:spLocks noGrp="1"/>
          </p:cNvSpPr>
          <p:nvPr>
            <p:ph idx="1"/>
          </p:nvPr>
        </p:nvSpPr>
        <p:spPr>
          <a:xfrm>
            <a:off x="838200" y="1364974"/>
            <a:ext cx="10515600" cy="4811989"/>
          </a:xfrm>
        </p:spPr>
        <p:txBody>
          <a:bodyPr>
            <a:normAutofit lnSpcReduction="10000"/>
          </a:bodyPr>
          <a:lstStyle/>
          <a:p>
            <a:pPr algn="just"/>
            <a:r>
              <a:rPr lang="en-US" dirty="0"/>
              <a:t>Process Control Block is a data structure that contains information of the process related to it. </a:t>
            </a:r>
          </a:p>
          <a:p>
            <a:pPr algn="just"/>
            <a:r>
              <a:rPr lang="en-US" dirty="0"/>
              <a:t>The process control block is also known as a task control block.</a:t>
            </a:r>
          </a:p>
          <a:p>
            <a:pPr algn="just"/>
            <a:r>
              <a:rPr lang="en-US" dirty="0"/>
              <a:t>While creating a process the operating system performs several operations. </a:t>
            </a:r>
          </a:p>
          <a:p>
            <a:pPr algn="just"/>
            <a:r>
              <a:rPr lang="en-US" dirty="0"/>
              <a:t>To identify the processes, it assigns a process identification number (PID) to each process. </a:t>
            </a:r>
          </a:p>
          <a:p>
            <a:pPr algn="just"/>
            <a:r>
              <a:rPr lang="en-US" dirty="0"/>
              <a:t>As the operating system supports multi-programming, it needs to keep track of all the processes. </a:t>
            </a:r>
          </a:p>
          <a:p>
            <a:pPr algn="just"/>
            <a:r>
              <a:rPr lang="en-US" dirty="0"/>
              <a:t>For this task, the process control block (PCB) is used to track the process’s execution status.</a:t>
            </a:r>
          </a:p>
        </p:txBody>
      </p:sp>
    </p:spTree>
    <p:extLst>
      <p:ext uri="{BB962C8B-B14F-4D97-AF65-F5344CB8AC3E}">
        <p14:creationId xmlns:p14="http://schemas.microsoft.com/office/powerpoint/2010/main" val="622075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73784-4ECC-8BE5-BE03-AFEB63392250}"/>
              </a:ext>
            </a:extLst>
          </p:cNvPr>
          <p:cNvSpPr>
            <a:spLocks noGrp="1"/>
          </p:cNvSpPr>
          <p:nvPr>
            <p:ph type="title"/>
          </p:nvPr>
        </p:nvSpPr>
        <p:spPr/>
        <p:txBody>
          <a:bodyPr/>
          <a:lstStyle/>
          <a:p>
            <a:r>
              <a:rPr lang="en-US" b="1" i="0" dirty="0">
                <a:solidFill>
                  <a:srgbClr val="101010"/>
                </a:solidFill>
                <a:effectLst/>
                <a:latin typeface="Inter"/>
              </a:rPr>
              <a:t>What is CPU Scheduling Algorithm?</a:t>
            </a:r>
            <a:endParaRPr lang="en-NP" dirty="0"/>
          </a:p>
        </p:txBody>
      </p:sp>
      <p:sp>
        <p:nvSpPr>
          <p:cNvPr id="3" name="Content Placeholder 2">
            <a:extLst>
              <a:ext uri="{FF2B5EF4-FFF2-40B4-BE49-F238E27FC236}">
                <a16:creationId xmlns:a16="http://schemas.microsoft.com/office/drawing/2014/main" id="{33228B25-0637-3F77-CBCA-C5FB331E345B}"/>
              </a:ext>
            </a:extLst>
          </p:cNvPr>
          <p:cNvSpPr>
            <a:spLocks noGrp="1"/>
          </p:cNvSpPr>
          <p:nvPr>
            <p:ph idx="1"/>
          </p:nvPr>
        </p:nvSpPr>
        <p:spPr/>
        <p:txBody>
          <a:bodyPr>
            <a:normAutofit fontScale="92500" lnSpcReduction="20000"/>
          </a:bodyPr>
          <a:lstStyle/>
          <a:p>
            <a:pPr algn="just"/>
            <a:r>
              <a:rPr lang="en-US" sz="3200" b="0" i="0" dirty="0">
                <a:solidFill>
                  <a:srgbClr val="484848"/>
                </a:solidFill>
                <a:effectLst/>
                <a:latin typeface="Inter"/>
              </a:rPr>
              <a:t>A scheduling algorithm in OS is </a:t>
            </a:r>
            <a:r>
              <a:rPr lang="en-US" sz="3200" b="0" i="0" u="none" strike="noStrike" dirty="0">
                <a:solidFill>
                  <a:srgbClr val="0073E6"/>
                </a:solidFill>
                <a:effectLst/>
                <a:latin typeface="Inter"/>
                <a:hlinkClick r:id="rId2"/>
              </a:rPr>
              <a:t>the algorithm</a:t>
            </a:r>
            <a:r>
              <a:rPr lang="en-US" sz="3200" b="0" i="0" dirty="0">
                <a:solidFill>
                  <a:srgbClr val="484848"/>
                </a:solidFill>
                <a:effectLst/>
                <a:latin typeface="Inter"/>
              </a:rPr>
              <a:t> that defines how much CPU time must be allotted to which process and when. There are two types of scheduling algorithms:</a:t>
            </a:r>
          </a:p>
          <a:p>
            <a:pPr lvl="1" algn="just"/>
            <a:r>
              <a:rPr lang="en-US" sz="3300" b="1" i="0" dirty="0">
                <a:solidFill>
                  <a:srgbClr val="FF0000"/>
                </a:solidFill>
                <a:effectLst/>
                <a:latin typeface="Inter"/>
              </a:rPr>
              <a:t>Non-preemptive scheduling algorithms-</a:t>
            </a:r>
            <a:r>
              <a:rPr lang="en-US" sz="3300" b="0" i="0" dirty="0">
                <a:solidFill>
                  <a:srgbClr val="484848"/>
                </a:solidFill>
                <a:effectLst/>
                <a:latin typeface="Inter"/>
              </a:rPr>
              <a:t> For these algorithms, once a process starts running, </a:t>
            </a:r>
            <a:r>
              <a:rPr lang="en-US" sz="3300" b="1" i="0" dirty="0">
                <a:solidFill>
                  <a:srgbClr val="FF0000"/>
                </a:solidFill>
                <a:effectLst/>
                <a:latin typeface="Inter"/>
              </a:rPr>
              <a:t>they are not stopped until completion</a:t>
            </a:r>
            <a:r>
              <a:rPr lang="en-US" sz="3300" b="0" i="0" dirty="0">
                <a:solidFill>
                  <a:srgbClr val="484848"/>
                </a:solidFill>
                <a:effectLst/>
                <a:latin typeface="Inter"/>
              </a:rPr>
              <a:t>. That is, under non-preemptive algorithms, processes cannot be pre-empted in favor of other high-priority processes before their runtime is over.</a:t>
            </a:r>
          </a:p>
          <a:p>
            <a:pPr lvl="1" algn="just"/>
            <a:r>
              <a:rPr lang="en-US" sz="3300" b="1" i="0" dirty="0">
                <a:solidFill>
                  <a:srgbClr val="FF0000"/>
                </a:solidFill>
                <a:effectLst/>
                <a:latin typeface="Inter"/>
              </a:rPr>
              <a:t>Preemptive scheduling algorithms- </a:t>
            </a:r>
            <a:r>
              <a:rPr lang="en-US" sz="3300" b="0" i="0" dirty="0">
                <a:solidFill>
                  <a:srgbClr val="484848"/>
                </a:solidFill>
                <a:effectLst/>
                <a:latin typeface="Inter"/>
              </a:rPr>
              <a:t>These algorithms allow </a:t>
            </a:r>
            <a:r>
              <a:rPr lang="en-US" sz="3300" b="1" i="0" dirty="0">
                <a:solidFill>
                  <a:srgbClr val="FF0000"/>
                </a:solidFill>
                <a:effectLst/>
                <a:latin typeface="Inter"/>
              </a:rPr>
              <a:t>for low-priority processes to be preempted in favor </a:t>
            </a:r>
            <a:r>
              <a:rPr lang="en-US" sz="3300" b="0" i="0" dirty="0">
                <a:solidFill>
                  <a:srgbClr val="484848"/>
                </a:solidFill>
                <a:effectLst/>
                <a:latin typeface="Inter"/>
              </a:rPr>
              <a:t>of a high-priority process even if they haven’t run to completion.</a:t>
            </a:r>
            <a:br>
              <a:rPr lang="en-US" sz="3800" b="0" i="0" dirty="0">
                <a:effectLst/>
                <a:latin typeface="Inter"/>
              </a:rPr>
            </a:br>
            <a:endParaRPr lang="en-US" sz="3800" b="0" i="0" dirty="0">
              <a:effectLst/>
              <a:latin typeface="Inter"/>
            </a:endParaRPr>
          </a:p>
          <a:p>
            <a:pPr algn="just"/>
            <a:endParaRPr lang="en-NP" sz="3200" dirty="0"/>
          </a:p>
        </p:txBody>
      </p:sp>
    </p:spTree>
    <p:extLst>
      <p:ext uri="{BB962C8B-B14F-4D97-AF65-F5344CB8AC3E}">
        <p14:creationId xmlns:p14="http://schemas.microsoft.com/office/powerpoint/2010/main" val="2547168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D7D0-B06E-3469-A7BA-37B0272654A4}"/>
              </a:ext>
            </a:extLst>
          </p:cNvPr>
          <p:cNvSpPr>
            <a:spLocks noGrp="1"/>
          </p:cNvSpPr>
          <p:nvPr>
            <p:ph type="title"/>
          </p:nvPr>
        </p:nvSpPr>
        <p:spPr/>
        <p:txBody>
          <a:bodyPr>
            <a:normAutofit/>
          </a:bodyPr>
          <a:lstStyle/>
          <a:p>
            <a:pPr algn="just"/>
            <a:r>
              <a:rPr lang="en-US" b="1" i="0" dirty="0">
                <a:solidFill>
                  <a:srgbClr val="101010"/>
                </a:solidFill>
                <a:effectLst/>
                <a:latin typeface="Inter"/>
              </a:rPr>
              <a:t>The objectives of these process scheduling algorithms are</a:t>
            </a:r>
            <a:endParaRPr lang="en-NP" dirty="0"/>
          </a:p>
        </p:txBody>
      </p:sp>
      <p:sp>
        <p:nvSpPr>
          <p:cNvPr id="3" name="Content Placeholder 2">
            <a:extLst>
              <a:ext uri="{FF2B5EF4-FFF2-40B4-BE49-F238E27FC236}">
                <a16:creationId xmlns:a16="http://schemas.microsoft.com/office/drawing/2014/main" id="{04993DCC-A0A0-3E0B-6F87-DF68B7744DF6}"/>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Maximize CPU utilization</a:t>
            </a:r>
          </a:p>
          <a:p>
            <a:pPr algn="just">
              <a:buFont typeface="Arial" panose="020B0604020202020204" pitchFamily="34" charset="0"/>
              <a:buChar char="•"/>
            </a:pPr>
            <a:r>
              <a:rPr lang="en-US" sz="3600" b="0" i="0" dirty="0">
                <a:solidFill>
                  <a:srgbClr val="484848"/>
                </a:solidFill>
                <a:effectLst/>
                <a:latin typeface="Inter"/>
              </a:rPr>
              <a:t>Maximize throughput (i.e. number of processes to complete execution per unit time)</a:t>
            </a:r>
          </a:p>
          <a:p>
            <a:pPr algn="just">
              <a:buFont typeface="Arial" panose="020B0604020202020204" pitchFamily="34" charset="0"/>
              <a:buChar char="•"/>
            </a:pPr>
            <a:r>
              <a:rPr lang="en-US" sz="3600" b="0" i="0" dirty="0">
                <a:solidFill>
                  <a:srgbClr val="484848"/>
                </a:solidFill>
                <a:effectLst/>
                <a:latin typeface="Inter"/>
              </a:rPr>
              <a:t>Minimize wait, turnaround, and response time</a:t>
            </a:r>
          </a:p>
          <a:p>
            <a:pPr algn="just"/>
            <a:endParaRPr lang="en-NP" sz="3600" dirty="0"/>
          </a:p>
        </p:txBody>
      </p:sp>
    </p:spTree>
    <p:extLst>
      <p:ext uri="{BB962C8B-B14F-4D97-AF65-F5344CB8AC3E}">
        <p14:creationId xmlns:p14="http://schemas.microsoft.com/office/powerpoint/2010/main" val="31171522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E996-8BCE-768C-3FFC-EEA9F1954370}"/>
              </a:ext>
            </a:extLst>
          </p:cNvPr>
          <p:cNvSpPr>
            <a:spLocks noGrp="1"/>
          </p:cNvSpPr>
          <p:nvPr>
            <p:ph type="ctrTitle"/>
          </p:nvPr>
        </p:nvSpPr>
        <p:spPr/>
        <p:txBody>
          <a:bodyPr>
            <a:normAutofit/>
          </a:bodyPr>
          <a:lstStyle/>
          <a:p>
            <a:r>
              <a:rPr lang="en-US" b="1" i="0" dirty="0">
                <a:solidFill>
                  <a:srgbClr val="101010"/>
                </a:solidFill>
                <a:effectLst/>
                <a:latin typeface="Inter"/>
              </a:rPr>
              <a:t>Different Types of CPU Scheduling Algorithms</a:t>
            </a:r>
            <a:endParaRPr lang="en-NP" dirty="0"/>
          </a:p>
        </p:txBody>
      </p:sp>
      <p:sp>
        <p:nvSpPr>
          <p:cNvPr id="3" name="Subtitle 2">
            <a:extLst>
              <a:ext uri="{FF2B5EF4-FFF2-40B4-BE49-F238E27FC236}">
                <a16:creationId xmlns:a16="http://schemas.microsoft.com/office/drawing/2014/main" id="{65D5C586-6466-E069-E2F7-8D8144C5649E}"/>
              </a:ext>
            </a:extLst>
          </p:cNvPr>
          <p:cNvSpPr>
            <a:spLocks noGrp="1"/>
          </p:cNvSpPr>
          <p:nvPr>
            <p:ph type="subTitle" idx="1"/>
          </p:nvPr>
        </p:nvSpPr>
        <p:spPr/>
        <p:txBody>
          <a:bodyPr/>
          <a:lstStyle/>
          <a:p>
            <a:endParaRPr lang="en-NP"/>
          </a:p>
        </p:txBody>
      </p:sp>
    </p:spTree>
    <p:extLst>
      <p:ext uri="{BB962C8B-B14F-4D97-AF65-F5344CB8AC3E}">
        <p14:creationId xmlns:p14="http://schemas.microsoft.com/office/powerpoint/2010/main" val="3397976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7671-0D86-ABB2-242B-10A91C1412EA}"/>
              </a:ext>
            </a:extLst>
          </p:cNvPr>
          <p:cNvSpPr>
            <a:spLocks noGrp="1"/>
          </p:cNvSpPr>
          <p:nvPr>
            <p:ph type="title"/>
          </p:nvPr>
        </p:nvSpPr>
        <p:spPr/>
        <p:txBody>
          <a:bodyPr>
            <a:normAutofit/>
          </a:bodyPr>
          <a:lstStyle/>
          <a:p>
            <a:pPr algn="just"/>
            <a:r>
              <a:rPr lang="en-US" b="1" i="0" dirty="0">
                <a:solidFill>
                  <a:srgbClr val="101010"/>
                </a:solidFill>
                <a:effectLst/>
                <a:latin typeface="Inter"/>
              </a:rPr>
              <a:t>1. First Come First Serve (FCFS) Scheduling Algorithm</a:t>
            </a:r>
            <a:endParaRPr lang="en-NP" dirty="0"/>
          </a:p>
        </p:txBody>
      </p:sp>
      <p:sp>
        <p:nvSpPr>
          <p:cNvPr id="3" name="Content Placeholder 2">
            <a:extLst>
              <a:ext uri="{FF2B5EF4-FFF2-40B4-BE49-F238E27FC236}">
                <a16:creationId xmlns:a16="http://schemas.microsoft.com/office/drawing/2014/main" id="{F17839D0-1F89-A2D8-64F7-EE134A63E49B}"/>
              </a:ext>
            </a:extLst>
          </p:cNvPr>
          <p:cNvSpPr>
            <a:spLocks noGrp="1"/>
          </p:cNvSpPr>
          <p:nvPr>
            <p:ph idx="1"/>
          </p:nvPr>
        </p:nvSpPr>
        <p:spPr/>
        <p:txBody>
          <a:bodyPr>
            <a:normAutofit/>
          </a:bodyPr>
          <a:lstStyle/>
          <a:p>
            <a:pPr algn="just"/>
            <a:r>
              <a:rPr lang="en-US" sz="3600" b="0" i="0" dirty="0">
                <a:solidFill>
                  <a:srgbClr val="484848"/>
                </a:solidFill>
                <a:effectLst/>
                <a:latin typeface="Inter"/>
              </a:rPr>
              <a:t>The FCFS algorithm is the simplest of scheduling algorithms in OS. </a:t>
            </a:r>
          </a:p>
          <a:p>
            <a:pPr algn="just"/>
            <a:r>
              <a:rPr lang="en-US" sz="3600" b="0" i="0" dirty="0">
                <a:solidFill>
                  <a:srgbClr val="484848"/>
                </a:solidFill>
                <a:effectLst/>
                <a:latin typeface="Inter"/>
              </a:rPr>
              <a:t>This is because the deciding principle behind it is just as its name suggests- on a first come basis. </a:t>
            </a:r>
          </a:p>
          <a:p>
            <a:pPr algn="just"/>
            <a:r>
              <a:rPr lang="en-US" sz="3600" b="0" i="0" dirty="0">
                <a:solidFill>
                  <a:srgbClr val="484848"/>
                </a:solidFill>
                <a:effectLst/>
                <a:latin typeface="Inter"/>
              </a:rPr>
              <a:t>The job that requests execution first gets the CPU allocated to it, then the second, and so on.</a:t>
            </a:r>
            <a:endParaRPr lang="en-NP" sz="3600" dirty="0"/>
          </a:p>
        </p:txBody>
      </p:sp>
    </p:spTree>
    <p:extLst>
      <p:ext uri="{BB962C8B-B14F-4D97-AF65-F5344CB8AC3E}">
        <p14:creationId xmlns:p14="http://schemas.microsoft.com/office/powerpoint/2010/main" val="4173431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7DA6-1211-2541-C49A-43741F90D93F}"/>
              </a:ext>
            </a:extLst>
          </p:cNvPr>
          <p:cNvSpPr>
            <a:spLocks noGrp="1"/>
          </p:cNvSpPr>
          <p:nvPr>
            <p:ph type="title"/>
          </p:nvPr>
        </p:nvSpPr>
        <p:spPr/>
        <p:txBody>
          <a:bodyPr/>
          <a:lstStyle/>
          <a:p>
            <a:r>
              <a:rPr lang="en-US" b="1" i="0" dirty="0">
                <a:solidFill>
                  <a:srgbClr val="484848"/>
                </a:solidFill>
                <a:effectLst/>
                <a:latin typeface="Inter"/>
              </a:rPr>
              <a:t>Characteristics of FCFS scheduling algorithm</a:t>
            </a:r>
            <a:endParaRPr lang="en-NP" b="1" dirty="0"/>
          </a:p>
        </p:txBody>
      </p:sp>
      <p:sp>
        <p:nvSpPr>
          <p:cNvPr id="3" name="Content Placeholder 2">
            <a:extLst>
              <a:ext uri="{FF2B5EF4-FFF2-40B4-BE49-F238E27FC236}">
                <a16:creationId xmlns:a16="http://schemas.microsoft.com/office/drawing/2014/main" id="{3C124B9D-19E4-034F-49B9-1F5A96FBF59F}"/>
              </a:ext>
            </a:extLst>
          </p:cNvPr>
          <p:cNvSpPr>
            <a:spLocks noGrp="1"/>
          </p:cNvSpPr>
          <p:nvPr>
            <p:ph idx="1"/>
          </p:nvPr>
        </p:nvSpPr>
        <p:spPr/>
        <p:txBody>
          <a:bodyPr>
            <a:normAutofit/>
          </a:bodyPr>
          <a:lstStyle/>
          <a:p>
            <a:pPr algn="just">
              <a:buFont typeface="Arial" panose="020B0604020202020204" pitchFamily="34" charset="0"/>
              <a:buChar char="•"/>
            </a:pPr>
            <a:r>
              <a:rPr lang="en-US" sz="3200" b="0" i="0" dirty="0">
                <a:solidFill>
                  <a:srgbClr val="484848"/>
                </a:solidFill>
                <a:effectLst/>
                <a:latin typeface="Inter"/>
              </a:rPr>
              <a:t>The algorithm is easy to understand and implement.</a:t>
            </a:r>
          </a:p>
          <a:p>
            <a:pPr algn="just">
              <a:buFont typeface="Arial" panose="020B0604020202020204" pitchFamily="34" charset="0"/>
              <a:buChar char="•"/>
            </a:pPr>
            <a:r>
              <a:rPr lang="en-US" sz="3200" b="0" i="0" dirty="0">
                <a:solidFill>
                  <a:srgbClr val="484848"/>
                </a:solidFill>
                <a:effectLst/>
                <a:latin typeface="Inter"/>
              </a:rPr>
              <a:t>Programs are executed on a first come first serve basis.</a:t>
            </a:r>
          </a:p>
          <a:p>
            <a:pPr algn="just">
              <a:buFont typeface="Arial" panose="020B0604020202020204" pitchFamily="34" charset="0"/>
              <a:buChar char="•"/>
            </a:pPr>
            <a:r>
              <a:rPr lang="en-US" sz="3200" b="0" i="0" dirty="0">
                <a:solidFill>
                  <a:srgbClr val="484848"/>
                </a:solidFill>
                <a:effectLst/>
                <a:latin typeface="Inter"/>
              </a:rPr>
              <a:t>It is a non-preemptive scheduling algorithm.</a:t>
            </a:r>
          </a:p>
          <a:p>
            <a:pPr algn="just">
              <a:buFont typeface="Arial" panose="020B0604020202020204" pitchFamily="34" charset="0"/>
              <a:buChar char="•"/>
            </a:pPr>
            <a:r>
              <a:rPr lang="en-US" sz="3200" b="0" i="0" dirty="0">
                <a:solidFill>
                  <a:srgbClr val="484848"/>
                </a:solidFill>
                <a:effectLst/>
                <a:latin typeface="Inter"/>
              </a:rPr>
              <a:t>In this case, the ready queue acts as the First In First Out (FIFO) queue - Where the job that gets ready for execution first, also gets out first.</a:t>
            </a:r>
          </a:p>
          <a:p>
            <a:pPr algn="just">
              <a:buFont typeface="Arial" panose="020B0604020202020204" pitchFamily="34" charset="0"/>
              <a:buChar char="•"/>
            </a:pPr>
            <a:r>
              <a:rPr lang="en-US" sz="3200" b="0" i="0" dirty="0">
                <a:solidFill>
                  <a:srgbClr val="484848"/>
                </a:solidFill>
                <a:effectLst/>
                <a:latin typeface="Inter"/>
              </a:rPr>
              <a:t>This is used in most batch OS.</a:t>
            </a:r>
          </a:p>
          <a:p>
            <a:pPr algn="just"/>
            <a:endParaRPr lang="en-NP" sz="3200" dirty="0"/>
          </a:p>
        </p:txBody>
      </p:sp>
    </p:spTree>
    <p:extLst>
      <p:ext uri="{BB962C8B-B14F-4D97-AF65-F5344CB8AC3E}">
        <p14:creationId xmlns:p14="http://schemas.microsoft.com/office/powerpoint/2010/main" val="29349048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39AC-AF4C-A1DE-114F-D3AA8B025821}"/>
              </a:ext>
            </a:extLst>
          </p:cNvPr>
          <p:cNvSpPr>
            <a:spLocks noGrp="1"/>
          </p:cNvSpPr>
          <p:nvPr>
            <p:ph type="title"/>
          </p:nvPr>
        </p:nvSpPr>
        <p:spPr/>
        <p:txBody>
          <a:bodyPr/>
          <a:lstStyle/>
          <a:p>
            <a:r>
              <a:rPr lang="en-US" b="1" i="0" dirty="0">
                <a:solidFill>
                  <a:srgbClr val="101010"/>
                </a:solidFill>
                <a:effectLst/>
                <a:latin typeface="Inter"/>
              </a:rPr>
              <a:t>Advantages of FCFS scheduling algorithm</a:t>
            </a:r>
            <a:endParaRPr lang="en-NP" dirty="0"/>
          </a:p>
        </p:txBody>
      </p:sp>
      <p:sp>
        <p:nvSpPr>
          <p:cNvPr id="3" name="Content Placeholder 2">
            <a:extLst>
              <a:ext uri="{FF2B5EF4-FFF2-40B4-BE49-F238E27FC236}">
                <a16:creationId xmlns:a16="http://schemas.microsoft.com/office/drawing/2014/main" id="{44E3365E-25F6-280B-743D-24C143CA0A14}"/>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3200" b="0" i="0" dirty="0">
                <a:solidFill>
                  <a:srgbClr val="484848"/>
                </a:solidFill>
                <a:effectLst/>
                <a:latin typeface="Inter"/>
              </a:rPr>
              <a:t>The fact that it is simple to implement means it can easily be integrated into a pre-existing system.</a:t>
            </a:r>
          </a:p>
          <a:p>
            <a:pPr algn="just">
              <a:buFont typeface="Arial" panose="020B0604020202020204" pitchFamily="34" charset="0"/>
              <a:buChar char="•"/>
            </a:pPr>
            <a:r>
              <a:rPr lang="en-US" sz="3200" b="0" i="0" dirty="0">
                <a:solidFill>
                  <a:srgbClr val="484848"/>
                </a:solidFill>
                <a:effectLst/>
                <a:latin typeface="Inter"/>
              </a:rPr>
              <a:t>It is especially useful when the processes have a large burst time since there is no need for context switching.</a:t>
            </a:r>
          </a:p>
          <a:p>
            <a:pPr algn="just">
              <a:buFont typeface="Arial" panose="020B0604020202020204" pitchFamily="34" charset="0"/>
              <a:buChar char="•"/>
            </a:pPr>
            <a:r>
              <a:rPr lang="en-US" sz="3200" b="0" i="0" dirty="0">
                <a:solidFill>
                  <a:srgbClr val="484848"/>
                </a:solidFill>
                <a:effectLst/>
                <a:latin typeface="Inter"/>
              </a:rPr>
              <a:t>The absence of low or high-priority preferences makes it fairer.</a:t>
            </a:r>
          </a:p>
          <a:p>
            <a:pPr algn="just">
              <a:buFont typeface="Arial" panose="020B0604020202020204" pitchFamily="34" charset="0"/>
              <a:buChar char="•"/>
            </a:pPr>
            <a:r>
              <a:rPr lang="en-US" sz="3200" b="0" i="0" dirty="0">
                <a:solidFill>
                  <a:srgbClr val="484848"/>
                </a:solidFill>
                <a:effectLst/>
                <a:latin typeface="Inter"/>
              </a:rPr>
              <a:t>Every process gets its chance to execute.</a:t>
            </a:r>
          </a:p>
          <a:p>
            <a:pPr algn="just"/>
            <a:br>
              <a:rPr lang="en-US" sz="3200" dirty="0"/>
            </a:br>
            <a:endParaRPr lang="en-NP" sz="3200" dirty="0"/>
          </a:p>
        </p:txBody>
      </p:sp>
    </p:spTree>
    <p:extLst>
      <p:ext uri="{BB962C8B-B14F-4D97-AF65-F5344CB8AC3E}">
        <p14:creationId xmlns:p14="http://schemas.microsoft.com/office/powerpoint/2010/main" val="345906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0627-F28F-4E7D-4871-6EB5ADB1BEE7}"/>
              </a:ext>
            </a:extLst>
          </p:cNvPr>
          <p:cNvSpPr>
            <a:spLocks noGrp="1"/>
          </p:cNvSpPr>
          <p:nvPr>
            <p:ph type="title"/>
          </p:nvPr>
        </p:nvSpPr>
        <p:spPr/>
        <p:txBody>
          <a:bodyPr>
            <a:normAutofit/>
          </a:bodyPr>
          <a:lstStyle/>
          <a:p>
            <a:pPr algn="just"/>
            <a:r>
              <a:rPr lang="en-US" b="1" i="0" dirty="0">
                <a:solidFill>
                  <a:srgbClr val="101010"/>
                </a:solidFill>
                <a:effectLst/>
                <a:latin typeface="Inter"/>
              </a:rPr>
              <a:t>Disadvantages of the FCFS scheduling algorithm</a:t>
            </a:r>
            <a:endParaRPr lang="en-NP" dirty="0"/>
          </a:p>
        </p:txBody>
      </p:sp>
      <p:sp>
        <p:nvSpPr>
          <p:cNvPr id="3" name="Content Placeholder 2">
            <a:extLst>
              <a:ext uri="{FF2B5EF4-FFF2-40B4-BE49-F238E27FC236}">
                <a16:creationId xmlns:a16="http://schemas.microsoft.com/office/drawing/2014/main" id="{6207F6C4-566E-9F3D-1355-EC35318D813D}"/>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Since its first come basis, small processes with a very short execution time, have to wait their turn.</a:t>
            </a:r>
          </a:p>
          <a:p>
            <a:pPr algn="just">
              <a:buFont typeface="Arial" panose="020B0604020202020204" pitchFamily="34" charset="0"/>
              <a:buChar char="•"/>
            </a:pPr>
            <a:r>
              <a:rPr lang="en-US" sz="3600" b="0" i="0" dirty="0">
                <a:solidFill>
                  <a:srgbClr val="484848"/>
                </a:solidFill>
                <a:effectLst/>
                <a:latin typeface="Inter"/>
              </a:rPr>
              <a:t>There is a high wait and turnaround time for this scheduling algorithm in OS.</a:t>
            </a:r>
          </a:p>
          <a:p>
            <a:pPr algn="just">
              <a:buFont typeface="Arial" panose="020B0604020202020204" pitchFamily="34" charset="0"/>
              <a:buChar char="•"/>
            </a:pPr>
            <a:r>
              <a:rPr lang="en-US" sz="3600" b="0" i="0" dirty="0">
                <a:solidFill>
                  <a:srgbClr val="484848"/>
                </a:solidFill>
                <a:effectLst/>
                <a:latin typeface="Inter"/>
              </a:rPr>
              <a:t>All in all, it leads to inefficient utilization of the CPU.</a:t>
            </a:r>
          </a:p>
          <a:p>
            <a:pPr algn="just"/>
            <a:endParaRPr lang="en-NP" sz="3600" dirty="0"/>
          </a:p>
        </p:txBody>
      </p:sp>
    </p:spTree>
    <p:extLst>
      <p:ext uri="{BB962C8B-B14F-4D97-AF65-F5344CB8AC3E}">
        <p14:creationId xmlns:p14="http://schemas.microsoft.com/office/powerpoint/2010/main" val="4240003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C2C92-247F-E772-8B03-B889F5C79D64}"/>
              </a:ext>
            </a:extLst>
          </p:cNvPr>
          <p:cNvSpPr>
            <a:spLocks noGrp="1"/>
          </p:cNvSpPr>
          <p:nvPr>
            <p:ph type="title"/>
          </p:nvPr>
        </p:nvSpPr>
        <p:spPr/>
        <p:txBody>
          <a:bodyPr/>
          <a:lstStyle/>
          <a:p>
            <a:r>
              <a:rPr lang="en-US" b="1" i="0" dirty="0">
                <a:solidFill>
                  <a:srgbClr val="484848"/>
                </a:solidFill>
                <a:effectLst/>
                <a:latin typeface="Inter"/>
              </a:rPr>
              <a:t>Example of FCFS scheduling algorithm in OS-</a:t>
            </a:r>
            <a:endParaRPr lang="en-NP" b="1" dirty="0"/>
          </a:p>
        </p:txBody>
      </p:sp>
      <p:pic>
        <p:nvPicPr>
          <p:cNvPr id="4" name="Content Placeholder 3">
            <a:extLst>
              <a:ext uri="{FF2B5EF4-FFF2-40B4-BE49-F238E27FC236}">
                <a16:creationId xmlns:a16="http://schemas.microsoft.com/office/drawing/2014/main" id="{42EE4C24-E1C7-9B06-38BC-EBFC13FAD8FA}"/>
              </a:ext>
            </a:extLst>
          </p:cNvPr>
          <p:cNvPicPr>
            <a:picLocks noGrp="1" noChangeAspect="1"/>
          </p:cNvPicPr>
          <p:nvPr>
            <p:ph idx="1"/>
          </p:nvPr>
        </p:nvPicPr>
        <p:blipFill>
          <a:blip r:embed="rId2"/>
          <a:stretch>
            <a:fillRect/>
          </a:stretch>
        </p:blipFill>
        <p:spPr>
          <a:xfrm>
            <a:off x="781197" y="1246909"/>
            <a:ext cx="10439239" cy="5611091"/>
          </a:xfrm>
          <a:prstGeom prst="rect">
            <a:avLst/>
          </a:prstGeom>
        </p:spPr>
      </p:pic>
    </p:spTree>
    <p:extLst>
      <p:ext uri="{BB962C8B-B14F-4D97-AF65-F5344CB8AC3E}">
        <p14:creationId xmlns:p14="http://schemas.microsoft.com/office/powerpoint/2010/main" val="225679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8F43-2AFD-5CD1-B608-BAD62FFE183C}"/>
              </a:ext>
            </a:extLst>
          </p:cNvPr>
          <p:cNvSpPr>
            <a:spLocks noGrp="1"/>
          </p:cNvSpPr>
          <p:nvPr>
            <p:ph type="title"/>
          </p:nvPr>
        </p:nvSpPr>
        <p:spPr/>
        <p:txBody>
          <a:bodyPr>
            <a:normAutofit/>
          </a:bodyPr>
          <a:lstStyle/>
          <a:p>
            <a:pPr algn="just"/>
            <a:r>
              <a:rPr lang="en-US" b="1" i="0" dirty="0">
                <a:solidFill>
                  <a:srgbClr val="101010"/>
                </a:solidFill>
                <a:effectLst/>
                <a:latin typeface="Inter"/>
              </a:rPr>
              <a:t>2. Shortest Job First (SJF) Scheduling Algorithm</a:t>
            </a:r>
            <a:endParaRPr lang="en-NP" dirty="0"/>
          </a:p>
        </p:txBody>
      </p:sp>
      <p:sp>
        <p:nvSpPr>
          <p:cNvPr id="3" name="Content Placeholder 2">
            <a:extLst>
              <a:ext uri="{FF2B5EF4-FFF2-40B4-BE49-F238E27FC236}">
                <a16:creationId xmlns:a16="http://schemas.microsoft.com/office/drawing/2014/main" id="{E65ABE53-73F1-D7E8-6BC5-BCF08C2BDC8F}"/>
              </a:ext>
            </a:extLst>
          </p:cNvPr>
          <p:cNvSpPr>
            <a:spLocks noGrp="1"/>
          </p:cNvSpPr>
          <p:nvPr>
            <p:ph idx="1"/>
          </p:nvPr>
        </p:nvSpPr>
        <p:spPr/>
        <p:txBody>
          <a:bodyPr>
            <a:normAutofit/>
          </a:bodyPr>
          <a:lstStyle/>
          <a:p>
            <a:pPr algn="just"/>
            <a:r>
              <a:rPr lang="en-US" sz="3600" b="0" i="0" dirty="0">
                <a:solidFill>
                  <a:srgbClr val="484848"/>
                </a:solidFill>
                <a:effectLst/>
                <a:latin typeface="Inter"/>
              </a:rPr>
              <a:t>The Shortest Job First (SJF) is a CPU scheduling algorithm that selects the shortest jobs on priority and executes them. </a:t>
            </a:r>
          </a:p>
          <a:p>
            <a:pPr algn="just"/>
            <a:r>
              <a:rPr lang="en-US" sz="3600" b="0" i="0" dirty="0">
                <a:solidFill>
                  <a:srgbClr val="484848"/>
                </a:solidFill>
                <a:effectLst/>
                <a:latin typeface="Inter"/>
              </a:rPr>
              <a:t>The idea is that jobs with short burst time get done quickly, making CPU available for other, longer jobs/ processes. </a:t>
            </a:r>
          </a:p>
          <a:p>
            <a:pPr algn="just"/>
            <a:r>
              <a:rPr lang="en-US" sz="3600" b="0" i="0" dirty="0">
                <a:solidFill>
                  <a:srgbClr val="484848"/>
                </a:solidFill>
                <a:effectLst/>
                <a:latin typeface="Inter"/>
              </a:rPr>
              <a:t>In other words, this is a priority scheduling algorithm based on the shortest burst time.</a:t>
            </a:r>
            <a:endParaRPr lang="en-NP" sz="3600" dirty="0"/>
          </a:p>
        </p:txBody>
      </p:sp>
    </p:spTree>
    <p:extLst>
      <p:ext uri="{BB962C8B-B14F-4D97-AF65-F5344CB8AC3E}">
        <p14:creationId xmlns:p14="http://schemas.microsoft.com/office/powerpoint/2010/main" val="18163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1220-6277-0A67-3D52-3E1F6019FD4B}"/>
              </a:ext>
            </a:extLst>
          </p:cNvPr>
          <p:cNvSpPr>
            <a:spLocks noGrp="1"/>
          </p:cNvSpPr>
          <p:nvPr>
            <p:ph type="title"/>
          </p:nvPr>
        </p:nvSpPr>
        <p:spPr/>
        <p:txBody>
          <a:bodyPr/>
          <a:lstStyle/>
          <a:p>
            <a:r>
              <a:rPr lang="en-US" b="0" i="0" dirty="0">
                <a:solidFill>
                  <a:srgbClr val="484848"/>
                </a:solidFill>
                <a:effectLst/>
                <a:latin typeface="Inter"/>
              </a:rPr>
              <a:t>Characteristics of SJF scheduling algorithm</a:t>
            </a:r>
            <a:endParaRPr lang="en-NP" dirty="0"/>
          </a:p>
        </p:txBody>
      </p:sp>
      <p:sp>
        <p:nvSpPr>
          <p:cNvPr id="3" name="Content Placeholder 2">
            <a:extLst>
              <a:ext uri="{FF2B5EF4-FFF2-40B4-BE49-F238E27FC236}">
                <a16:creationId xmlns:a16="http://schemas.microsoft.com/office/drawing/2014/main" id="{59F7D149-534B-017B-8E17-18E5B6CFF4CC}"/>
              </a:ext>
            </a:extLst>
          </p:cNvPr>
          <p:cNvSpPr>
            <a:spLocks noGrp="1"/>
          </p:cNvSpPr>
          <p:nvPr>
            <p:ph idx="1"/>
          </p:nvPr>
        </p:nvSpPr>
        <p:spPr/>
        <p:txBody>
          <a:bodyPr>
            <a:normAutofit fontScale="92500"/>
          </a:bodyPr>
          <a:lstStyle/>
          <a:p>
            <a:pPr algn="just">
              <a:buFont typeface="Arial" panose="020B0604020202020204" pitchFamily="34" charset="0"/>
              <a:buChar char="•"/>
            </a:pPr>
            <a:r>
              <a:rPr lang="en-US" sz="3600" b="0" i="0" dirty="0">
                <a:solidFill>
                  <a:srgbClr val="484848"/>
                </a:solidFill>
                <a:effectLst/>
                <a:latin typeface="Inter"/>
              </a:rPr>
              <a:t>This CPU scheduling algorithm has a minimum average wait time since it prioritizes jobs with the shortest burst time.</a:t>
            </a:r>
          </a:p>
          <a:p>
            <a:pPr algn="just">
              <a:buFont typeface="Arial" panose="020B0604020202020204" pitchFamily="34" charset="0"/>
              <a:buChar char="•"/>
            </a:pPr>
            <a:r>
              <a:rPr lang="en-US" sz="3600" b="0" i="0" dirty="0">
                <a:solidFill>
                  <a:srgbClr val="484848"/>
                </a:solidFill>
                <a:effectLst/>
                <a:latin typeface="Inter"/>
              </a:rPr>
              <a:t>If there are multiple short jobs, it may lead to starvation.</a:t>
            </a:r>
          </a:p>
          <a:p>
            <a:pPr algn="just">
              <a:buFont typeface="Arial" panose="020B0604020202020204" pitchFamily="34" charset="0"/>
              <a:buChar char="•"/>
            </a:pPr>
            <a:r>
              <a:rPr lang="en-US" sz="3600" b="0" i="0" dirty="0">
                <a:solidFill>
                  <a:srgbClr val="484848"/>
                </a:solidFill>
                <a:effectLst/>
                <a:latin typeface="Inter"/>
              </a:rPr>
              <a:t>This is a non-preemptive scheduling algorithm.</a:t>
            </a:r>
          </a:p>
          <a:p>
            <a:pPr algn="just">
              <a:buFont typeface="Arial" panose="020B0604020202020204" pitchFamily="34" charset="0"/>
              <a:buChar char="•"/>
            </a:pPr>
            <a:r>
              <a:rPr lang="en-US" sz="3600" b="0" i="0" dirty="0">
                <a:solidFill>
                  <a:srgbClr val="484848"/>
                </a:solidFill>
                <a:effectLst/>
                <a:latin typeface="Inter"/>
              </a:rPr>
              <a:t>It is easier to implement the SJF algorithm in Batch OS.</a:t>
            </a:r>
            <a:br>
              <a:rPr lang="en-US" sz="3600" dirty="0"/>
            </a:br>
            <a:endParaRPr lang="en-NP" sz="3600" dirty="0"/>
          </a:p>
        </p:txBody>
      </p:sp>
    </p:spTree>
    <p:extLst>
      <p:ext uri="{BB962C8B-B14F-4D97-AF65-F5344CB8AC3E}">
        <p14:creationId xmlns:p14="http://schemas.microsoft.com/office/powerpoint/2010/main" val="331126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67409"/>
            <a:ext cx="10515600" cy="5209554"/>
          </a:xfrm>
        </p:spPr>
        <p:txBody>
          <a:bodyPr/>
          <a:lstStyle/>
          <a:p>
            <a:pPr algn="just"/>
            <a:r>
              <a:rPr lang="en-US" dirty="0"/>
              <a:t>Each block of memory contains information about the process state, program counter, stack pointer, status of opened files, scheduling algorithms, etc. </a:t>
            </a:r>
          </a:p>
          <a:p>
            <a:pPr algn="just"/>
            <a:r>
              <a:rPr lang="en-US" dirty="0"/>
              <a:t>All this information is required and must be saved when the process is switched from one state to another. </a:t>
            </a:r>
          </a:p>
          <a:p>
            <a:pPr algn="just"/>
            <a:r>
              <a:rPr lang="en-US" dirty="0"/>
              <a:t>When the process makes a transition from one state to another, the operating system must update information in the process’s PCB. </a:t>
            </a:r>
          </a:p>
        </p:txBody>
      </p:sp>
    </p:spTree>
    <p:extLst>
      <p:ext uri="{BB962C8B-B14F-4D97-AF65-F5344CB8AC3E}">
        <p14:creationId xmlns:p14="http://schemas.microsoft.com/office/powerpoint/2010/main" val="3250622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6D0B-D677-0EA0-B96C-A4192AE7A320}"/>
              </a:ext>
            </a:extLst>
          </p:cNvPr>
          <p:cNvSpPr>
            <a:spLocks noGrp="1"/>
          </p:cNvSpPr>
          <p:nvPr>
            <p:ph type="title"/>
          </p:nvPr>
        </p:nvSpPr>
        <p:spPr/>
        <p:txBody>
          <a:bodyPr/>
          <a:lstStyle/>
          <a:p>
            <a:r>
              <a:rPr lang="en-US" b="0" i="0" dirty="0">
                <a:solidFill>
                  <a:srgbClr val="484848"/>
                </a:solidFill>
                <a:effectLst/>
                <a:latin typeface="Inter"/>
              </a:rPr>
              <a:t>Advantages of SJF scheduling algorithm</a:t>
            </a:r>
            <a:endParaRPr lang="en-NP" dirty="0"/>
          </a:p>
        </p:txBody>
      </p:sp>
      <p:sp>
        <p:nvSpPr>
          <p:cNvPr id="3" name="Content Placeholder 2">
            <a:extLst>
              <a:ext uri="{FF2B5EF4-FFF2-40B4-BE49-F238E27FC236}">
                <a16:creationId xmlns:a16="http://schemas.microsoft.com/office/drawing/2014/main" id="{8ECCBA86-D95A-F4A0-7576-DA15F308023C}"/>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It minimizes the average waiting time and turnaround time.</a:t>
            </a:r>
          </a:p>
          <a:p>
            <a:pPr algn="just">
              <a:buFont typeface="Arial" panose="020B0604020202020204" pitchFamily="34" charset="0"/>
              <a:buChar char="•"/>
            </a:pPr>
            <a:r>
              <a:rPr lang="en-US" sz="3600" b="0" i="0" dirty="0">
                <a:solidFill>
                  <a:srgbClr val="484848"/>
                </a:solidFill>
                <a:effectLst/>
                <a:latin typeface="Inter"/>
              </a:rPr>
              <a:t>Beneficial in long-term scheduling.</a:t>
            </a:r>
          </a:p>
          <a:p>
            <a:pPr algn="just">
              <a:buFont typeface="Arial" panose="020B0604020202020204" pitchFamily="34" charset="0"/>
              <a:buChar char="•"/>
            </a:pPr>
            <a:r>
              <a:rPr lang="en-US" sz="3600" b="0" i="0" dirty="0">
                <a:solidFill>
                  <a:srgbClr val="484848"/>
                </a:solidFill>
                <a:effectLst/>
                <a:latin typeface="Inter"/>
              </a:rPr>
              <a:t>Is better than the FCFS scheduling algorithm.</a:t>
            </a:r>
          </a:p>
          <a:p>
            <a:pPr algn="just">
              <a:buFont typeface="Arial" panose="020B0604020202020204" pitchFamily="34" charset="0"/>
              <a:buChar char="•"/>
            </a:pPr>
            <a:r>
              <a:rPr lang="en-US" sz="3600" b="0" i="0" dirty="0">
                <a:solidFill>
                  <a:srgbClr val="484848"/>
                </a:solidFill>
                <a:effectLst/>
                <a:latin typeface="Inter"/>
              </a:rPr>
              <a:t>Useful for batch processes.</a:t>
            </a:r>
          </a:p>
          <a:p>
            <a:pPr algn="just"/>
            <a:endParaRPr lang="en-NP" sz="3600" dirty="0"/>
          </a:p>
        </p:txBody>
      </p:sp>
    </p:spTree>
    <p:extLst>
      <p:ext uri="{BB962C8B-B14F-4D97-AF65-F5344CB8AC3E}">
        <p14:creationId xmlns:p14="http://schemas.microsoft.com/office/powerpoint/2010/main" val="7052798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2EEA-8B9F-02D7-C596-99CE253069F6}"/>
              </a:ext>
            </a:extLst>
          </p:cNvPr>
          <p:cNvSpPr>
            <a:spLocks noGrp="1"/>
          </p:cNvSpPr>
          <p:nvPr>
            <p:ph type="title"/>
          </p:nvPr>
        </p:nvSpPr>
        <p:spPr/>
        <p:txBody>
          <a:bodyPr/>
          <a:lstStyle/>
          <a:p>
            <a:pPr algn="just"/>
            <a:r>
              <a:rPr lang="en-US" b="0" i="0" dirty="0">
                <a:solidFill>
                  <a:srgbClr val="484848"/>
                </a:solidFill>
                <a:effectLst/>
                <a:latin typeface="Inter"/>
              </a:rPr>
              <a:t>Disadvantages of the SJF scheduling algorithm</a:t>
            </a:r>
            <a:endParaRPr lang="en-NP" dirty="0"/>
          </a:p>
        </p:txBody>
      </p:sp>
      <p:sp>
        <p:nvSpPr>
          <p:cNvPr id="3" name="Content Placeholder 2">
            <a:extLst>
              <a:ext uri="{FF2B5EF4-FFF2-40B4-BE49-F238E27FC236}">
                <a16:creationId xmlns:a16="http://schemas.microsoft.com/office/drawing/2014/main" id="{BAF5C950-811A-A4C0-DB3A-320936B5C819}"/>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As mentioned if short time jobs keep on coming, it may lead to </a:t>
            </a:r>
            <a:r>
              <a:rPr lang="en-US" sz="3600" b="0" i="0" u="none" strike="noStrike" dirty="0">
                <a:solidFill>
                  <a:srgbClr val="0073E6"/>
                </a:solidFill>
                <a:effectLst/>
                <a:latin typeface="Inter"/>
                <a:hlinkClick r:id="rId2"/>
              </a:rPr>
              <a:t>starvation</a:t>
            </a:r>
            <a:r>
              <a:rPr lang="en-US" sz="3600" b="0" i="0" dirty="0">
                <a:solidFill>
                  <a:srgbClr val="484848"/>
                </a:solidFill>
                <a:effectLst/>
                <a:latin typeface="Inter"/>
              </a:rPr>
              <a:t> for longer jobs.</a:t>
            </a:r>
          </a:p>
          <a:p>
            <a:pPr algn="just">
              <a:buFont typeface="Arial" panose="020B0604020202020204" pitchFamily="34" charset="0"/>
              <a:buChar char="•"/>
            </a:pPr>
            <a:r>
              <a:rPr lang="en-US" sz="3600" b="0" i="0" dirty="0">
                <a:solidFill>
                  <a:srgbClr val="484848"/>
                </a:solidFill>
                <a:effectLst/>
                <a:latin typeface="Inter"/>
              </a:rPr>
              <a:t>Is dependent upon burst time, but it is not always possible to know the burst time beforehand.</a:t>
            </a:r>
          </a:p>
          <a:p>
            <a:pPr algn="just">
              <a:buFont typeface="Arial" panose="020B0604020202020204" pitchFamily="34" charset="0"/>
              <a:buChar char="•"/>
            </a:pPr>
            <a:r>
              <a:rPr lang="en-US" sz="3600" b="0" i="0" dirty="0">
                <a:solidFill>
                  <a:srgbClr val="484848"/>
                </a:solidFill>
                <a:effectLst/>
                <a:latin typeface="Inter"/>
              </a:rPr>
              <a:t>Does not work for interactive systems.</a:t>
            </a:r>
          </a:p>
          <a:p>
            <a:pPr algn="just"/>
            <a:endParaRPr lang="en-NP" sz="3600" dirty="0"/>
          </a:p>
        </p:txBody>
      </p:sp>
    </p:spTree>
    <p:extLst>
      <p:ext uri="{BB962C8B-B14F-4D97-AF65-F5344CB8AC3E}">
        <p14:creationId xmlns:p14="http://schemas.microsoft.com/office/powerpoint/2010/main" val="82773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D725-0795-F89D-09C0-EF8105BCC19B}"/>
              </a:ext>
            </a:extLst>
          </p:cNvPr>
          <p:cNvSpPr>
            <a:spLocks noGrp="1"/>
          </p:cNvSpPr>
          <p:nvPr>
            <p:ph type="title"/>
          </p:nvPr>
        </p:nvSpPr>
        <p:spPr/>
        <p:txBody>
          <a:bodyPr/>
          <a:lstStyle/>
          <a:p>
            <a:r>
              <a:rPr lang="en-US" b="0" i="0" dirty="0">
                <a:solidFill>
                  <a:srgbClr val="484848"/>
                </a:solidFill>
                <a:effectLst/>
                <a:latin typeface="Inter"/>
              </a:rPr>
              <a:t>Example of SJF scheduling algorithm in OS-</a:t>
            </a:r>
            <a:endParaRPr lang="en-NP" dirty="0"/>
          </a:p>
        </p:txBody>
      </p:sp>
      <p:pic>
        <p:nvPicPr>
          <p:cNvPr id="4" name="Content Placeholder 3">
            <a:extLst>
              <a:ext uri="{FF2B5EF4-FFF2-40B4-BE49-F238E27FC236}">
                <a16:creationId xmlns:a16="http://schemas.microsoft.com/office/drawing/2014/main" id="{F4E857C2-8521-FF72-3B2F-8F4973BFDCC0}"/>
              </a:ext>
            </a:extLst>
          </p:cNvPr>
          <p:cNvPicPr>
            <a:picLocks noGrp="1" noChangeAspect="1"/>
          </p:cNvPicPr>
          <p:nvPr>
            <p:ph idx="1"/>
          </p:nvPr>
        </p:nvPicPr>
        <p:blipFill>
          <a:blip r:embed="rId2"/>
          <a:stretch>
            <a:fillRect/>
          </a:stretch>
        </p:blipFill>
        <p:spPr>
          <a:xfrm>
            <a:off x="892106" y="1503335"/>
            <a:ext cx="10057070" cy="5176433"/>
          </a:xfrm>
          <a:prstGeom prst="rect">
            <a:avLst/>
          </a:prstGeom>
        </p:spPr>
      </p:pic>
    </p:spTree>
    <p:extLst>
      <p:ext uri="{BB962C8B-B14F-4D97-AF65-F5344CB8AC3E}">
        <p14:creationId xmlns:p14="http://schemas.microsoft.com/office/powerpoint/2010/main" val="4245360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B002-528C-F496-0C5D-7125854187F2}"/>
              </a:ext>
            </a:extLst>
          </p:cNvPr>
          <p:cNvSpPr>
            <a:spLocks noGrp="1"/>
          </p:cNvSpPr>
          <p:nvPr>
            <p:ph type="title"/>
          </p:nvPr>
        </p:nvSpPr>
        <p:spPr/>
        <p:txBody>
          <a:bodyPr/>
          <a:lstStyle/>
          <a:p>
            <a:r>
              <a:rPr lang="en-US" b="1" i="0" dirty="0">
                <a:solidFill>
                  <a:srgbClr val="101010"/>
                </a:solidFill>
                <a:effectLst/>
                <a:latin typeface="Inter"/>
              </a:rPr>
              <a:t>Priority Scheduling Algorithm in OS</a:t>
            </a:r>
            <a:endParaRPr lang="en-NP" dirty="0"/>
          </a:p>
        </p:txBody>
      </p:sp>
      <p:sp>
        <p:nvSpPr>
          <p:cNvPr id="3" name="Content Placeholder 2">
            <a:extLst>
              <a:ext uri="{FF2B5EF4-FFF2-40B4-BE49-F238E27FC236}">
                <a16:creationId xmlns:a16="http://schemas.microsoft.com/office/drawing/2014/main" id="{EE7DA713-1A0C-FA6A-2D1D-253F10A3E3C6}"/>
              </a:ext>
            </a:extLst>
          </p:cNvPr>
          <p:cNvSpPr>
            <a:spLocks noGrp="1"/>
          </p:cNvSpPr>
          <p:nvPr>
            <p:ph idx="1"/>
          </p:nvPr>
        </p:nvSpPr>
        <p:spPr/>
        <p:txBody>
          <a:bodyPr>
            <a:normAutofit/>
          </a:bodyPr>
          <a:lstStyle/>
          <a:p>
            <a:pPr algn="just"/>
            <a:r>
              <a:rPr lang="en-US" sz="4000" b="0" i="0" dirty="0">
                <a:solidFill>
                  <a:srgbClr val="484848"/>
                </a:solidFill>
                <a:effectLst/>
                <a:latin typeface="Inter"/>
              </a:rPr>
              <a:t>This CPU scheduling algorithm in OS first executes the jobs with higher priority. </a:t>
            </a:r>
          </a:p>
          <a:p>
            <a:pPr algn="just"/>
            <a:r>
              <a:rPr lang="en-US" sz="4000" b="0" i="0" dirty="0">
                <a:solidFill>
                  <a:srgbClr val="484848"/>
                </a:solidFill>
                <a:effectLst/>
                <a:latin typeface="Inter"/>
              </a:rPr>
              <a:t>That is, the job with the highest priority gets executed first, followed by the second prioritized jobs, and so on.</a:t>
            </a:r>
            <a:endParaRPr lang="en-NP" sz="4000" dirty="0"/>
          </a:p>
        </p:txBody>
      </p:sp>
    </p:spTree>
    <p:extLst>
      <p:ext uri="{BB962C8B-B14F-4D97-AF65-F5344CB8AC3E}">
        <p14:creationId xmlns:p14="http://schemas.microsoft.com/office/powerpoint/2010/main" val="24024040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A7F8-1BF6-04C2-CC11-ED4F7B681E39}"/>
              </a:ext>
            </a:extLst>
          </p:cNvPr>
          <p:cNvSpPr>
            <a:spLocks noGrp="1"/>
          </p:cNvSpPr>
          <p:nvPr>
            <p:ph type="title"/>
          </p:nvPr>
        </p:nvSpPr>
        <p:spPr/>
        <p:txBody>
          <a:bodyPr/>
          <a:lstStyle/>
          <a:p>
            <a:pPr algn="just"/>
            <a:r>
              <a:rPr lang="en-US" b="1" i="0" dirty="0">
                <a:solidFill>
                  <a:srgbClr val="484848"/>
                </a:solidFill>
                <a:effectLst/>
                <a:latin typeface="Inter"/>
              </a:rPr>
              <a:t>Characteristics of Priority Scheduling Algorithm</a:t>
            </a:r>
            <a:endParaRPr lang="en-NP" b="1" dirty="0"/>
          </a:p>
        </p:txBody>
      </p:sp>
      <p:sp>
        <p:nvSpPr>
          <p:cNvPr id="3" name="Content Placeholder 2">
            <a:extLst>
              <a:ext uri="{FF2B5EF4-FFF2-40B4-BE49-F238E27FC236}">
                <a16:creationId xmlns:a16="http://schemas.microsoft.com/office/drawing/2014/main" id="{A747AB6E-B841-D2A1-B0EF-A14FD9D302E7}"/>
              </a:ext>
            </a:extLst>
          </p:cNvPr>
          <p:cNvSpPr>
            <a:spLocks noGrp="1"/>
          </p:cNvSpPr>
          <p:nvPr>
            <p:ph idx="1"/>
          </p:nvPr>
        </p:nvSpPr>
        <p:spPr/>
        <p:txBody>
          <a:bodyPr>
            <a:normAutofit fontScale="92500"/>
          </a:bodyPr>
          <a:lstStyle/>
          <a:p>
            <a:pPr algn="just">
              <a:buFont typeface="Arial" panose="020B0604020202020204" pitchFamily="34" charset="0"/>
              <a:buChar char="•"/>
            </a:pPr>
            <a:r>
              <a:rPr lang="en-US" b="0" i="0" dirty="0">
                <a:solidFill>
                  <a:srgbClr val="484848"/>
                </a:solidFill>
                <a:effectLst/>
                <a:latin typeface="Inter"/>
              </a:rPr>
              <a:t>Jobs are scheduled on the basis of the priority level, in descending order.</a:t>
            </a:r>
          </a:p>
          <a:p>
            <a:pPr algn="just">
              <a:buFont typeface="Arial" panose="020B0604020202020204" pitchFamily="34" charset="0"/>
              <a:buChar char="•"/>
            </a:pPr>
            <a:r>
              <a:rPr lang="en-US" b="0" i="0" dirty="0">
                <a:solidFill>
                  <a:srgbClr val="484848"/>
                </a:solidFill>
                <a:effectLst/>
                <a:latin typeface="Inter"/>
              </a:rPr>
              <a:t>If a job with higher priority than the one running currently comes on, the CPU preempts the current job in favor of the one with higher priority.</a:t>
            </a:r>
          </a:p>
          <a:p>
            <a:pPr algn="just">
              <a:buFont typeface="Arial" panose="020B0604020202020204" pitchFamily="34" charset="0"/>
              <a:buChar char="•"/>
            </a:pPr>
            <a:r>
              <a:rPr lang="en-US" b="0" i="0" dirty="0">
                <a:solidFill>
                  <a:srgbClr val="484848"/>
                </a:solidFill>
                <a:effectLst/>
                <a:latin typeface="Inter"/>
              </a:rPr>
              <a:t>But for other purposes, it follows a non-preemptive scheduling approach.</a:t>
            </a:r>
          </a:p>
          <a:p>
            <a:pPr algn="just">
              <a:buFont typeface="Arial" panose="020B0604020202020204" pitchFamily="34" charset="0"/>
              <a:buChar char="•"/>
            </a:pPr>
            <a:r>
              <a:rPr lang="en-US" b="0" i="0" dirty="0">
                <a:solidFill>
                  <a:srgbClr val="484848"/>
                </a:solidFill>
                <a:effectLst/>
                <a:latin typeface="Inter"/>
              </a:rPr>
              <a:t>In between two jobs with the same priority, the FCFS process decides which jobs get executed first.</a:t>
            </a:r>
          </a:p>
          <a:p>
            <a:pPr algn="just">
              <a:buFont typeface="Arial" panose="020B0604020202020204" pitchFamily="34" charset="0"/>
              <a:buChar char="•"/>
            </a:pPr>
            <a:r>
              <a:rPr lang="en-US" b="0" i="0" dirty="0">
                <a:solidFill>
                  <a:srgbClr val="484848"/>
                </a:solidFill>
                <a:effectLst/>
                <a:latin typeface="Inter"/>
              </a:rPr>
              <a:t>The priority of a process can be set depending on multiple factors like memory requirements, required CPU time, etc.</a:t>
            </a:r>
            <a:br>
              <a:rPr lang="en-US" dirty="0"/>
            </a:br>
            <a:endParaRPr lang="en-NP" dirty="0"/>
          </a:p>
        </p:txBody>
      </p:sp>
    </p:spTree>
    <p:extLst>
      <p:ext uri="{BB962C8B-B14F-4D97-AF65-F5344CB8AC3E}">
        <p14:creationId xmlns:p14="http://schemas.microsoft.com/office/powerpoint/2010/main" val="711439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6B6330-6AB7-EA03-FB94-EEEDA22F0D36}"/>
              </a:ext>
            </a:extLst>
          </p:cNvPr>
          <p:cNvSpPr>
            <a:spLocks noGrp="1"/>
          </p:cNvSpPr>
          <p:nvPr>
            <p:ph idx="1"/>
          </p:nvPr>
        </p:nvSpPr>
        <p:spPr>
          <a:xfrm>
            <a:off x="619932" y="1112702"/>
            <a:ext cx="11189775" cy="5381087"/>
          </a:xfrm>
        </p:spPr>
        <p:txBody>
          <a:bodyPr>
            <a:normAutofit/>
          </a:bodyPr>
          <a:lstStyle/>
          <a:p>
            <a:pPr algn="just"/>
            <a:r>
              <a:rPr lang="en-US" sz="3200" b="1" i="0" dirty="0">
                <a:solidFill>
                  <a:srgbClr val="484848"/>
                </a:solidFill>
                <a:effectLst/>
                <a:latin typeface="Inter"/>
              </a:rPr>
              <a:t>Advantages of Priority Scheduling Algorithm</a:t>
            </a:r>
          </a:p>
          <a:p>
            <a:pPr algn="just">
              <a:buFont typeface="Arial" panose="020B0604020202020204" pitchFamily="34" charset="0"/>
              <a:buChar char="•"/>
            </a:pPr>
            <a:r>
              <a:rPr lang="en-US" sz="3200" b="0" i="0" dirty="0">
                <a:solidFill>
                  <a:srgbClr val="484848"/>
                </a:solidFill>
                <a:effectLst/>
                <a:latin typeface="Inter"/>
              </a:rPr>
              <a:t>This process is simpler than most other scheduling algorithms in OS.</a:t>
            </a:r>
          </a:p>
          <a:p>
            <a:pPr algn="just">
              <a:buFont typeface="Arial" panose="020B0604020202020204" pitchFamily="34" charset="0"/>
              <a:buChar char="•"/>
            </a:pPr>
            <a:r>
              <a:rPr lang="en-US" sz="3200" b="0" i="0" dirty="0">
                <a:solidFill>
                  <a:srgbClr val="484848"/>
                </a:solidFill>
                <a:effectLst/>
                <a:latin typeface="Inter"/>
              </a:rPr>
              <a:t>Priorities help in sorting the incoming processes.</a:t>
            </a:r>
          </a:p>
          <a:p>
            <a:pPr algn="just">
              <a:buFont typeface="Arial" panose="020B0604020202020204" pitchFamily="34" charset="0"/>
              <a:buChar char="•"/>
            </a:pPr>
            <a:r>
              <a:rPr lang="en-US" sz="3200" b="0" i="0" dirty="0">
                <a:solidFill>
                  <a:srgbClr val="484848"/>
                </a:solidFill>
                <a:effectLst/>
                <a:latin typeface="Inter"/>
              </a:rPr>
              <a:t>Works well for static and dynamic environments.</a:t>
            </a:r>
          </a:p>
          <a:p>
            <a:pPr algn="just"/>
            <a:r>
              <a:rPr lang="en-US" sz="3200" b="1" i="0" dirty="0">
                <a:solidFill>
                  <a:srgbClr val="484848"/>
                </a:solidFill>
                <a:effectLst/>
                <a:latin typeface="Inter"/>
              </a:rPr>
              <a:t>Disadvantages of Priority Scheduling Algorithm</a:t>
            </a:r>
          </a:p>
          <a:p>
            <a:pPr algn="just">
              <a:buFont typeface="Arial" panose="020B0604020202020204" pitchFamily="34" charset="0"/>
              <a:buChar char="•"/>
            </a:pPr>
            <a:r>
              <a:rPr lang="en-US" sz="3200" b="0" i="0" dirty="0">
                <a:solidFill>
                  <a:srgbClr val="484848"/>
                </a:solidFill>
                <a:effectLst/>
                <a:latin typeface="Inter"/>
              </a:rPr>
              <a:t>It may lead to the starvation problem in jobs with low priority.</a:t>
            </a:r>
          </a:p>
          <a:p>
            <a:pPr algn="just">
              <a:buFont typeface="Arial" panose="020B0604020202020204" pitchFamily="34" charset="0"/>
              <a:buChar char="•"/>
            </a:pPr>
            <a:r>
              <a:rPr lang="en-US" sz="3200" b="0" i="0" dirty="0">
                <a:solidFill>
                  <a:srgbClr val="484848"/>
                </a:solidFill>
                <a:effectLst/>
                <a:latin typeface="Inter"/>
              </a:rPr>
              <a:t>The average turnaround and waiting time might be higher in comparison to other CPU scheduling algorithms.</a:t>
            </a:r>
            <a:br>
              <a:rPr lang="en-US" sz="3200" dirty="0"/>
            </a:br>
            <a:endParaRPr lang="en-NP" sz="3200" dirty="0"/>
          </a:p>
        </p:txBody>
      </p:sp>
    </p:spTree>
    <p:extLst>
      <p:ext uri="{BB962C8B-B14F-4D97-AF65-F5344CB8AC3E}">
        <p14:creationId xmlns:p14="http://schemas.microsoft.com/office/powerpoint/2010/main" val="2164810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1BAC-C58D-6204-7F57-38D3DB7A1187}"/>
              </a:ext>
            </a:extLst>
          </p:cNvPr>
          <p:cNvSpPr>
            <a:spLocks noGrp="1"/>
          </p:cNvSpPr>
          <p:nvPr>
            <p:ph type="title"/>
          </p:nvPr>
        </p:nvSpPr>
        <p:spPr/>
        <p:txBody>
          <a:bodyPr/>
          <a:lstStyle/>
          <a:p>
            <a:pPr algn="just"/>
            <a:r>
              <a:rPr lang="en-US" b="0" i="0" dirty="0">
                <a:solidFill>
                  <a:srgbClr val="484848"/>
                </a:solidFill>
                <a:effectLst/>
                <a:latin typeface="Inter"/>
              </a:rPr>
              <a:t>Example of Priority Scheduling Algorithm in OS-</a:t>
            </a:r>
            <a:endParaRPr lang="en-NP" dirty="0"/>
          </a:p>
        </p:txBody>
      </p:sp>
      <p:pic>
        <p:nvPicPr>
          <p:cNvPr id="4" name="Content Placeholder 3">
            <a:extLst>
              <a:ext uri="{FF2B5EF4-FFF2-40B4-BE49-F238E27FC236}">
                <a16:creationId xmlns:a16="http://schemas.microsoft.com/office/drawing/2014/main" id="{7A503948-2737-ABCC-5EA5-8078511ABCF1}"/>
              </a:ext>
            </a:extLst>
          </p:cNvPr>
          <p:cNvPicPr>
            <a:picLocks noGrp="1" noChangeAspect="1"/>
          </p:cNvPicPr>
          <p:nvPr>
            <p:ph idx="1"/>
          </p:nvPr>
        </p:nvPicPr>
        <p:blipFill>
          <a:blip r:embed="rId2"/>
          <a:stretch>
            <a:fillRect/>
          </a:stretch>
        </p:blipFill>
        <p:spPr>
          <a:xfrm>
            <a:off x="1011209" y="1542082"/>
            <a:ext cx="10169582" cy="5315918"/>
          </a:xfrm>
          <a:prstGeom prst="rect">
            <a:avLst/>
          </a:prstGeom>
        </p:spPr>
      </p:pic>
    </p:spTree>
    <p:extLst>
      <p:ext uri="{BB962C8B-B14F-4D97-AF65-F5344CB8AC3E}">
        <p14:creationId xmlns:p14="http://schemas.microsoft.com/office/powerpoint/2010/main" val="1396691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B7BA-D545-66F2-E44A-0BA9AEDC1377}"/>
              </a:ext>
            </a:extLst>
          </p:cNvPr>
          <p:cNvSpPr>
            <a:spLocks noGrp="1"/>
          </p:cNvSpPr>
          <p:nvPr>
            <p:ph type="title"/>
          </p:nvPr>
        </p:nvSpPr>
        <p:spPr/>
        <p:txBody>
          <a:bodyPr/>
          <a:lstStyle/>
          <a:p>
            <a:r>
              <a:rPr lang="en-US" b="1" i="0" dirty="0">
                <a:solidFill>
                  <a:srgbClr val="101010"/>
                </a:solidFill>
                <a:effectLst/>
                <a:latin typeface="Inter"/>
              </a:rPr>
              <a:t>5. Round Robin Scheduling Algorithm in OS</a:t>
            </a:r>
            <a:endParaRPr lang="en-NP" dirty="0"/>
          </a:p>
        </p:txBody>
      </p:sp>
      <p:sp>
        <p:nvSpPr>
          <p:cNvPr id="3" name="Content Placeholder 2">
            <a:extLst>
              <a:ext uri="{FF2B5EF4-FFF2-40B4-BE49-F238E27FC236}">
                <a16:creationId xmlns:a16="http://schemas.microsoft.com/office/drawing/2014/main" id="{F7F0DF6D-8834-A09B-BC5E-DF6126CAAB5D}"/>
              </a:ext>
            </a:extLst>
          </p:cNvPr>
          <p:cNvSpPr>
            <a:spLocks noGrp="1"/>
          </p:cNvSpPr>
          <p:nvPr>
            <p:ph idx="1"/>
          </p:nvPr>
        </p:nvSpPr>
        <p:spPr/>
        <p:txBody>
          <a:bodyPr>
            <a:normAutofit lnSpcReduction="10000"/>
          </a:bodyPr>
          <a:lstStyle/>
          <a:p>
            <a:pPr algn="just"/>
            <a:r>
              <a:rPr lang="en-US" sz="3200" b="0" i="0" dirty="0">
                <a:solidFill>
                  <a:srgbClr val="484848"/>
                </a:solidFill>
                <a:effectLst/>
                <a:latin typeface="Inter"/>
              </a:rPr>
              <a:t>In this scheduling algorithm, the OS defines a quantum time or a fixed time period. </a:t>
            </a:r>
          </a:p>
          <a:p>
            <a:pPr algn="just"/>
            <a:r>
              <a:rPr lang="en-US" sz="3200" b="0" i="0" dirty="0">
                <a:solidFill>
                  <a:srgbClr val="484848"/>
                </a:solidFill>
                <a:effectLst/>
                <a:latin typeface="Inter"/>
              </a:rPr>
              <a:t>And every job is run cyclically for this predefined period of time, before being preempted for the next job in the ready queue. </a:t>
            </a:r>
          </a:p>
          <a:p>
            <a:pPr algn="just"/>
            <a:r>
              <a:rPr lang="en-US" sz="3200" b="0" i="0" dirty="0">
                <a:solidFill>
                  <a:srgbClr val="484848"/>
                </a:solidFill>
                <a:effectLst/>
                <a:latin typeface="Inter"/>
              </a:rPr>
              <a:t>The jobs that are preempted before completion go back to the ready queue to wait their turn. </a:t>
            </a:r>
          </a:p>
          <a:p>
            <a:pPr algn="just"/>
            <a:r>
              <a:rPr lang="en-US" sz="3200" b="0" i="0" dirty="0">
                <a:solidFill>
                  <a:srgbClr val="484848"/>
                </a:solidFill>
                <a:effectLst/>
                <a:latin typeface="Inter"/>
              </a:rPr>
              <a:t>It is also referred to as the preemptive version of the FCFS scheduling algorithm in OS.</a:t>
            </a:r>
            <a:endParaRPr lang="en-NP" sz="3200" dirty="0"/>
          </a:p>
        </p:txBody>
      </p:sp>
    </p:spTree>
    <p:extLst>
      <p:ext uri="{BB962C8B-B14F-4D97-AF65-F5344CB8AC3E}">
        <p14:creationId xmlns:p14="http://schemas.microsoft.com/office/powerpoint/2010/main" val="428265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 Round Robin Scheduler">
            <a:extLst>
              <a:ext uri="{FF2B5EF4-FFF2-40B4-BE49-F238E27FC236}">
                <a16:creationId xmlns:a16="http://schemas.microsoft.com/office/drawing/2014/main" id="{387A54BA-E375-CD04-0A0E-ED9C34A73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5200"/>
            <a:ext cx="12192000" cy="4926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809DFB-9982-49FB-A149-3D8976B023F5}"/>
              </a:ext>
            </a:extLst>
          </p:cNvPr>
          <p:cNvSpPr txBox="1"/>
          <p:nvPr/>
        </p:nvSpPr>
        <p:spPr>
          <a:xfrm>
            <a:off x="2212384" y="6054387"/>
            <a:ext cx="8434952" cy="369332"/>
          </a:xfrm>
          <a:prstGeom prst="rect">
            <a:avLst/>
          </a:prstGeom>
          <a:noFill/>
        </p:spPr>
        <p:txBody>
          <a:bodyPr wrap="square">
            <a:spAutoFit/>
          </a:bodyPr>
          <a:lstStyle/>
          <a:p>
            <a:r>
              <a:rPr lang="en-US" b="1" i="0" dirty="0">
                <a:solidFill>
                  <a:srgbClr val="484848"/>
                </a:solidFill>
                <a:effectLst/>
                <a:latin typeface="Inter"/>
              </a:rPr>
              <a:t>As seen from the figure, the scheduler executes the 3 incoming processes part by part.</a:t>
            </a:r>
            <a:endParaRPr lang="en-NP" b="1" dirty="0"/>
          </a:p>
        </p:txBody>
      </p:sp>
    </p:spTree>
    <p:extLst>
      <p:ext uri="{BB962C8B-B14F-4D97-AF65-F5344CB8AC3E}">
        <p14:creationId xmlns:p14="http://schemas.microsoft.com/office/powerpoint/2010/main" val="2436072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BD9D-F6B3-1796-9B8F-3B236B5FD9BD}"/>
              </a:ext>
            </a:extLst>
          </p:cNvPr>
          <p:cNvSpPr>
            <a:spLocks noGrp="1"/>
          </p:cNvSpPr>
          <p:nvPr>
            <p:ph type="title"/>
          </p:nvPr>
        </p:nvSpPr>
        <p:spPr/>
        <p:txBody>
          <a:bodyPr/>
          <a:lstStyle/>
          <a:p>
            <a:r>
              <a:rPr lang="en-US" b="0" i="0" dirty="0">
                <a:solidFill>
                  <a:srgbClr val="484848"/>
                </a:solidFill>
                <a:effectLst/>
                <a:latin typeface="Inter"/>
              </a:rPr>
              <a:t>Characteristics of RR Scheduling Algorithm</a:t>
            </a:r>
            <a:endParaRPr lang="en-NP" dirty="0"/>
          </a:p>
        </p:txBody>
      </p:sp>
      <p:sp>
        <p:nvSpPr>
          <p:cNvPr id="3" name="Content Placeholder 2">
            <a:extLst>
              <a:ext uri="{FF2B5EF4-FFF2-40B4-BE49-F238E27FC236}">
                <a16:creationId xmlns:a16="http://schemas.microsoft.com/office/drawing/2014/main" id="{53BD2B38-9FC7-F989-69D0-F4770899CCD2}"/>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Once a job begins running, it is executed for a predetermined time and gets preempted after the time quantum is over.</a:t>
            </a:r>
          </a:p>
          <a:p>
            <a:pPr algn="just">
              <a:buFont typeface="Arial" panose="020B0604020202020204" pitchFamily="34" charset="0"/>
              <a:buChar char="•"/>
            </a:pPr>
            <a:r>
              <a:rPr lang="en-US" sz="3600" b="0" i="0" dirty="0">
                <a:solidFill>
                  <a:srgbClr val="484848"/>
                </a:solidFill>
                <a:effectLst/>
                <a:latin typeface="Inter"/>
              </a:rPr>
              <a:t>It is easy and simple to use or implement.</a:t>
            </a:r>
          </a:p>
          <a:p>
            <a:pPr algn="just">
              <a:buFont typeface="Arial" panose="020B0604020202020204" pitchFamily="34" charset="0"/>
              <a:buChar char="•"/>
            </a:pPr>
            <a:r>
              <a:rPr lang="en-US" sz="3600" b="0" i="0" dirty="0">
                <a:solidFill>
                  <a:srgbClr val="484848"/>
                </a:solidFill>
                <a:effectLst/>
                <a:latin typeface="Inter"/>
              </a:rPr>
              <a:t>The RR scheduling algorithm is one of the most commonly used CPU scheduling algorithms in OS.</a:t>
            </a:r>
          </a:p>
          <a:p>
            <a:pPr algn="just">
              <a:buFont typeface="Arial" panose="020B0604020202020204" pitchFamily="34" charset="0"/>
              <a:buChar char="•"/>
            </a:pPr>
            <a:r>
              <a:rPr lang="en-US" sz="3600" b="0" i="0" dirty="0">
                <a:solidFill>
                  <a:srgbClr val="484848"/>
                </a:solidFill>
                <a:effectLst/>
                <a:latin typeface="Inter"/>
              </a:rPr>
              <a:t>It is a preemptive algorithm.</a:t>
            </a:r>
          </a:p>
          <a:p>
            <a:pPr algn="just"/>
            <a:endParaRPr lang="en-NP" sz="3600" dirty="0"/>
          </a:p>
        </p:txBody>
      </p:sp>
    </p:spTree>
    <p:extLst>
      <p:ext uri="{BB962C8B-B14F-4D97-AF65-F5344CB8AC3E}">
        <p14:creationId xmlns:p14="http://schemas.microsoft.com/office/powerpoint/2010/main" val="2514231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 of the Process Control Block</a:t>
            </a:r>
            <a:br>
              <a:rPr lang="en-US" b="1" dirty="0"/>
            </a:br>
            <a:endParaRPr lang="en-US" b="1" dirty="0"/>
          </a:p>
        </p:txBody>
      </p:sp>
      <p:pic>
        <p:nvPicPr>
          <p:cNvPr id="4" name="Content Placeholder 3"/>
          <p:cNvPicPr>
            <a:picLocks noGrp="1" noChangeAspect="1"/>
          </p:cNvPicPr>
          <p:nvPr>
            <p:ph idx="1"/>
          </p:nvPr>
        </p:nvPicPr>
        <p:blipFill>
          <a:blip r:embed="rId2"/>
          <a:stretch>
            <a:fillRect/>
          </a:stretch>
        </p:blipFill>
        <p:spPr>
          <a:xfrm>
            <a:off x="3649104" y="1255781"/>
            <a:ext cx="3444859" cy="5158271"/>
          </a:xfrm>
          <a:prstGeom prst="rect">
            <a:avLst/>
          </a:prstGeom>
        </p:spPr>
      </p:pic>
    </p:spTree>
    <p:extLst>
      <p:ext uri="{BB962C8B-B14F-4D97-AF65-F5344CB8AC3E}">
        <p14:creationId xmlns:p14="http://schemas.microsoft.com/office/powerpoint/2010/main" val="1884133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FB2F-0585-7BD2-2613-344632330EC3}"/>
              </a:ext>
            </a:extLst>
          </p:cNvPr>
          <p:cNvSpPr>
            <a:spLocks noGrp="1"/>
          </p:cNvSpPr>
          <p:nvPr>
            <p:ph type="title"/>
          </p:nvPr>
        </p:nvSpPr>
        <p:spPr/>
        <p:txBody>
          <a:bodyPr>
            <a:normAutofit/>
          </a:bodyPr>
          <a:lstStyle/>
          <a:p>
            <a:r>
              <a:rPr lang="en-US" b="0" i="0" dirty="0">
                <a:solidFill>
                  <a:srgbClr val="484848"/>
                </a:solidFill>
                <a:effectLst/>
                <a:latin typeface="Inter"/>
              </a:rPr>
              <a:t>Advantages of RR Scheduling Algorithm</a:t>
            </a:r>
            <a:endParaRPr lang="en-NP" dirty="0"/>
          </a:p>
        </p:txBody>
      </p:sp>
      <p:sp>
        <p:nvSpPr>
          <p:cNvPr id="3" name="Content Placeholder 2">
            <a:extLst>
              <a:ext uri="{FF2B5EF4-FFF2-40B4-BE49-F238E27FC236}">
                <a16:creationId xmlns:a16="http://schemas.microsoft.com/office/drawing/2014/main" id="{32C12EFB-1B5B-84E8-59FA-C13BBC563E54}"/>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This seems like a fair algorithm since all jobs get equal time CPU.</a:t>
            </a:r>
          </a:p>
          <a:p>
            <a:pPr algn="just">
              <a:buFont typeface="Arial" panose="020B0604020202020204" pitchFamily="34" charset="0"/>
              <a:buChar char="•"/>
            </a:pPr>
            <a:r>
              <a:rPr lang="en-US" sz="3600" b="0" i="0" dirty="0">
                <a:solidFill>
                  <a:srgbClr val="484848"/>
                </a:solidFill>
                <a:effectLst/>
                <a:latin typeface="Inter"/>
              </a:rPr>
              <a:t>Does not lead to any starvation problems.</a:t>
            </a:r>
          </a:p>
          <a:p>
            <a:pPr algn="just">
              <a:buFont typeface="Arial" panose="020B0604020202020204" pitchFamily="34" charset="0"/>
              <a:buChar char="•"/>
            </a:pPr>
            <a:r>
              <a:rPr lang="en-US" sz="3600" b="0" i="0" dirty="0">
                <a:solidFill>
                  <a:srgbClr val="484848"/>
                </a:solidFill>
                <a:effectLst/>
                <a:latin typeface="Inter"/>
              </a:rPr>
              <a:t>New jobs are added at the end of the ready queue and do not interrupt the ongoing process.</a:t>
            </a:r>
          </a:p>
          <a:p>
            <a:pPr algn="just">
              <a:buFont typeface="Arial" panose="020B0604020202020204" pitchFamily="34" charset="0"/>
              <a:buChar char="•"/>
            </a:pPr>
            <a:r>
              <a:rPr lang="en-US" sz="3600" b="0" i="0" dirty="0">
                <a:solidFill>
                  <a:srgbClr val="484848"/>
                </a:solidFill>
                <a:effectLst/>
                <a:latin typeface="Inter"/>
              </a:rPr>
              <a:t>Leads to efficient utilization of the CPU.</a:t>
            </a:r>
          </a:p>
          <a:p>
            <a:pPr algn="just"/>
            <a:endParaRPr lang="en-NP" sz="3600" dirty="0"/>
          </a:p>
        </p:txBody>
      </p:sp>
    </p:spTree>
    <p:extLst>
      <p:ext uri="{BB962C8B-B14F-4D97-AF65-F5344CB8AC3E}">
        <p14:creationId xmlns:p14="http://schemas.microsoft.com/office/powerpoint/2010/main" val="3247386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6D0F-789D-A553-44D4-104E273933D9}"/>
              </a:ext>
            </a:extLst>
          </p:cNvPr>
          <p:cNvSpPr>
            <a:spLocks noGrp="1"/>
          </p:cNvSpPr>
          <p:nvPr>
            <p:ph type="title"/>
          </p:nvPr>
        </p:nvSpPr>
        <p:spPr/>
        <p:txBody>
          <a:bodyPr/>
          <a:lstStyle/>
          <a:p>
            <a:r>
              <a:rPr lang="en-US" b="0" i="0" dirty="0">
                <a:solidFill>
                  <a:srgbClr val="484848"/>
                </a:solidFill>
                <a:effectLst/>
                <a:latin typeface="Inter"/>
              </a:rPr>
              <a:t>Disadvantages of RR Scheduling Algorithm</a:t>
            </a:r>
            <a:endParaRPr lang="en-NP" dirty="0"/>
          </a:p>
        </p:txBody>
      </p:sp>
      <p:sp>
        <p:nvSpPr>
          <p:cNvPr id="3" name="Content Placeholder 2">
            <a:extLst>
              <a:ext uri="{FF2B5EF4-FFF2-40B4-BE49-F238E27FC236}">
                <a16:creationId xmlns:a16="http://schemas.microsoft.com/office/drawing/2014/main" id="{CA535869-8825-A991-3673-F9E1EE0D9471}"/>
              </a:ext>
            </a:extLst>
          </p:cNvPr>
          <p:cNvSpPr>
            <a:spLocks noGrp="1"/>
          </p:cNvSpPr>
          <p:nvPr>
            <p:ph idx="1"/>
          </p:nvPr>
        </p:nvSpPr>
        <p:spPr/>
        <p:txBody>
          <a:bodyPr>
            <a:normAutofit/>
          </a:bodyPr>
          <a:lstStyle/>
          <a:p>
            <a:pPr algn="just">
              <a:buFont typeface="Arial" panose="020B0604020202020204" pitchFamily="34" charset="0"/>
              <a:buChar char="•"/>
            </a:pPr>
            <a:r>
              <a:rPr lang="en-US" sz="3600" b="0" i="0" dirty="0">
                <a:solidFill>
                  <a:srgbClr val="484848"/>
                </a:solidFill>
                <a:effectLst/>
                <a:latin typeface="Inter"/>
              </a:rPr>
              <a:t>Every time job runs the course of quantum time, a context switch happens. This adds to the overhead time, and ultimately the overall execution time.</a:t>
            </a:r>
          </a:p>
          <a:p>
            <a:pPr algn="just">
              <a:buFont typeface="Arial" panose="020B0604020202020204" pitchFamily="34" charset="0"/>
              <a:buChar char="•"/>
            </a:pPr>
            <a:r>
              <a:rPr lang="en-US" sz="3600" b="0" i="0" dirty="0">
                <a:solidFill>
                  <a:srgbClr val="484848"/>
                </a:solidFill>
                <a:effectLst/>
                <a:latin typeface="Inter"/>
              </a:rPr>
              <a:t>A low slicing time may lead to low CPU output.</a:t>
            </a:r>
          </a:p>
          <a:p>
            <a:pPr algn="just">
              <a:buFont typeface="Arial" panose="020B0604020202020204" pitchFamily="34" charset="0"/>
              <a:buChar char="•"/>
            </a:pPr>
            <a:r>
              <a:rPr lang="en-US" sz="3600" b="0" i="0" dirty="0">
                <a:solidFill>
                  <a:srgbClr val="484848"/>
                </a:solidFill>
                <a:effectLst/>
                <a:latin typeface="Inter"/>
              </a:rPr>
              <a:t>Important tasks aren’t given priority.</a:t>
            </a:r>
          </a:p>
          <a:p>
            <a:pPr algn="just">
              <a:buFont typeface="Arial" panose="020B0604020202020204" pitchFamily="34" charset="0"/>
              <a:buChar char="•"/>
            </a:pPr>
            <a:r>
              <a:rPr lang="en-US" sz="3600" b="0" i="0" dirty="0">
                <a:solidFill>
                  <a:srgbClr val="484848"/>
                </a:solidFill>
                <a:effectLst/>
                <a:latin typeface="Inter"/>
              </a:rPr>
              <a:t>Choosing the correct time quantum is a difficult job.</a:t>
            </a:r>
          </a:p>
          <a:p>
            <a:pPr algn="just"/>
            <a:endParaRPr lang="en-NP" sz="3600" dirty="0"/>
          </a:p>
        </p:txBody>
      </p:sp>
    </p:spTree>
    <p:extLst>
      <p:ext uri="{BB962C8B-B14F-4D97-AF65-F5344CB8AC3E}">
        <p14:creationId xmlns:p14="http://schemas.microsoft.com/office/powerpoint/2010/main" val="4456271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237B-3213-706E-6A82-E58604AE7D4A}"/>
              </a:ext>
            </a:extLst>
          </p:cNvPr>
          <p:cNvSpPr>
            <a:spLocks noGrp="1"/>
          </p:cNvSpPr>
          <p:nvPr>
            <p:ph type="title"/>
          </p:nvPr>
        </p:nvSpPr>
        <p:spPr/>
        <p:txBody>
          <a:bodyPr>
            <a:normAutofit/>
          </a:bodyPr>
          <a:lstStyle/>
          <a:p>
            <a:r>
              <a:rPr lang="en-US" b="0" i="0" dirty="0">
                <a:solidFill>
                  <a:srgbClr val="484848"/>
                </a:solidFill>
                <a:effectLst/>
                <a:latin typeface="Inter"/>
              </a:rPr>
              <a:t>Example of RR Scheduling Algorithm in OS-</a:t>
            </a:r>
            <a:endParaRPr lang="en-NP" dirty="0"/>
          </a:p>
        </p:txBody>
      </p:sp>
      <p:pic>
        <p:nvPicPr>
          <p:cNvPr id="2050" name="Picture 2" descr="RR scheduling algorithm example">
            <a:extLst>
              <a:ext uri="{FF2B5EF4-FFF2-40B4-BE49-F238E27FC236}">
                <a16:creationId xmlns:a16="http://schemas.microsoft.com/office/drawing/2014/main" id="{1238DC4B-3BAF-4E2A-EB03-8239A2B353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64414"/>
            <a:ext cx="12199161" cy="492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8523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616AE-0DBE-2721-78B7-3203B518645F}"/>
              </a:ext>
            </a:extLst>
          </p:cNvPr>
          <p:cNvSpPr>
            <a:spLocks noGrp="1"/>
          </p:cNvSpPr>
          <p:nvPr>
            <p:ph type="title"/>
          </p:nvPr>
        </p:nvSpPr>
        <p:spPr/>
        <p:txBody>
          <a:bodyPr>
            <a:normAutofit/>
          </a:bodyPr>
          <a:lstStyle/>
          <a:p>
            <a:pPr algn="just"/>
            <a:r>
              <a:rPr lang="en-US" b="1" i="0" dirty="0">
                <a:solidFill>
                  <a:srgbClr val="101010"/>
                </a:solidFill>
                <a:effectLst/>
                <a:latin typeface="Inter"/>
              </a:rPr>
              <a:t>8. Highest Response Ratio Next (HRRN) Scheduling Algorithm</a:t>
            </a:r>
            <a:endParaRPr lang="en-NP" dirty="0"/>
          </a:p>
        </p:txBody>
      </p:sp>
      <p:sp>
        <p:nvSpPr>
          <p:cNvPr id="3" name="Content Placeholder 2">
            <a:extLst>
              <a:ext uri="{FF2B5EF4-FFF2-40B4-BE49-F238E27FC236}">
                <a16:creationId xmlns:a16="http://schemas.microsoft.com/office/drawing/2014/main" id="{D19DF052-C557-AA39-DBE7-3ECE6B0AEAF2}"/>
              </a:ext>
            </a:extLst>
          </p:cNvPr>
          <p:cNvSpPr>
            <a:spLocks noGrp="1"/>
          </p:cNvSpPr>
          <p:nvPr>
            <p:ph idx="1"/>
          </p:nvPr>
        </p:nvSpPr>
        <p:spPr/>
        <p:txBody>
          <a:bodyPr>
            <a:normAutofit/>
          </a:bodyPr>
          <a:lstStyle/>
          <a:p>
            <a:pPr algn="just"/>
            <a:r>
              <a:rPr lang="en-US" sz="3200" b="0" i="0" dirty="0">
                <a:solidFill>
                  <a:srgbClr val="484848"/>
                </a:solidFill>
                <a:effectLst/>
                <a:latin typeface="Inter"/>
              </a:rPr>
              <a:t>The HRRN scheduling algorithm calls for the calculation of the response ratio of all the jobs/ processes. It then selects the job with the highest response ratio to execute on a priority basis. The response ratio (RR) is calculated as follows:</a:t>
            </a:r>
          </a:p>
          <a:p>
            <a:pPr algn="just"/>
            <a:r>
              <a:rPr lang="en-US" sz="3200" b="0" i="0" dirty="0">
                <a:solidFill>
                  <a:srgbClr val="484848"/>
                </a:solidFill>
                <a:effectLst/>
                <a:latin typeface="Inter"/>
              </a:rPr>
              <a:t>Response Ratio = (W+B)/ B</a:t>
            </a:r>
          </a:p>
          <a:p>
            <a:r>
              <a:rPr lang="en-US" sz="3200" b="0" i="0" dirty="0">
                <a:solidFill>
                  <a:srgbClr val="484848"/>
                </a:solidFill>
                <a:effectLst/>
                <a:latin typeface="Inter"/>
              </a:rPr>
              <a:t>where, W is the waiting time, and B is the burst time/ service time.</a:t>
            </a:r>
            <a:br>
              <a:rPr lang="en-US" sz="3200" dirty="0"/>
            </a:br>
            <a:endParaRPr lang="en-NP" sz="3200" dirty="0"/>
          </a:p>
        </p:txBody>
      </p:sp>
    </p:spTree>
    <p:extLst>
      <p:ext uri="{BB962C8B-B14F-4D97-AF65-F5344CB8AC3E}">
        <p14:creationId xmlns:p14="http://schemas.microsoft.com/office/powerpoint/2010/main" val="8006395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9A33-8E65-8C36-373E-D47BFACA0E54}"/>
              </a:ext>
            </a:extLst>
          </p:cNvPr>
          <p:cNvSpPr>
            <a:spLocks noGrp="1"/>
          </p:cNvSpPr>
          <p:nvPr>
            <p:ph type="title"/>
          </p:nvPr>
        </p:nvSpPr>
        <p:spPr/>
        <p:txBody>
          <a:bodyPr/>
          <a:lstStyle/>
          <a:p>
            <a:r>
              <a:rPr lang="en-US" b="0" i="0" dirty="0">
                <a:solidFill>
                  <a:srgbClr val="484848"/>
                </a:solidFill>
                <a:effectLst/>
                <a:latin typeface="Inter"/>
              </a:rPr>
              <a:t>Characteristics of HRRN Scheduling Algorithm</a:t>
            </a:r>
            <a:endParaRPr lang="en-NP" dirty="0"/>
          </a:p>
        </p:txBody>
      </p:sp>
      <p:sp>
        <p:nvSpPr>
          <p:cNvPr id="3" name="Content Placeholder 2">
            <a:extLst>
              <a:ext uri="{FF2B5EF4-FFF2-40B4-BE49-F238E27FC236}">
                <a16:creationId xmlns:a16="http://schemas.microsoft.com/office/drawing/2014/main" id="{17FD7C5B-BC72-6007-DAB9-11CF584CDCF8}"/>
              </a:ext>
            </a:extLst>
          </p:cNvPr>
          <p:cNvSpPr>
            <a:spLocks noGrp="1"/>
          </p:cNvSpPr>
          <p:nvPr>
            <p:ph idx="1"/>
          </p:nvPr>
        </p:nvSpPr>
        <p:spPr/>
        <p:txBody>
          <a:bodyPr/>
          <a:lstStyle/>
          <a:p>
            <a:pPr algn="just">
              <a:buFont typeface="Arial" panose="020B0604020202020204" pitchFamily="34" charset="0"/>
              <a:buChar char="•"/>
            </a:pPr>
            <a:r>
              <a:rPr lang="en-US" b="0" i="0" dirty="0">
                <a:solidFill>
                  <a:srgbClr val="484848"/>
                </a:solidFill>
                <a:effectLst/>
                <a:latin typeface="Inter"/>
              </a:rPr>
              <a:t>The HRRN algorithm selects the job with the highest response ratio and puts it up for execution.</a:t>
            </a:r>
          </a:p>
          <a:p>
            <a:pPr algn="just">
              <a:buFont typeface="Arial" panose="020B0604020202020204" pitchFamily="34" charset="0"/>
              <a:buChar char="•"/>
            </a:pPr>
            <a:r>
              <a:rPr lang="en-US" b="0" i="0" dirty="0">
                <a:solidFill>
                  <a:srgbClr val="484848"/>
                </a:solidFill>
                <a:effectLst/>
                <a:latin typeface="Inter"/>
              </a:rPr>
              <a:t>Once this job is executed, all the jobs are again put in the read queue to calculate wait time, and then the response ratio is calculated again. And so on.</a:t>
            </a:r>
          </a:p>
          <a:p>
            <a:pPr algn="just">
              <a:buFont typeface="Arial" panose="020B0604020202020204" pitchFamily="34" charset="0"/>
              <a:buChar char="•"/>
            </a:pPr>
            <a:r>
              <a:rPr lang="en-US" b="0" i="0" dirty="0">
                <a:solidFill>
                  <a:srgbClr val="484848"/>
                </a:solidFill>
                <a:effectLst/>
                <a:latin typeface="Inter"/>
              </a:rPr>
              <a:t>In case two jobs have the same response ratio, the FCFS method is used to select which is put to execution, first.</a:t>
            </a:r>
          </a:p>
          <a:p>
            <a:pPr algn="just">
              <a:buFont typeface="Arial" panose="020B0604020202020204" pitchFamily="34" charset="0"/>
              <a:buChar char="•"/>
            </a:pPr>
            <a:r>
              <a:rPr lang="en-US" b="0" i="0" dirty="0">
                <a:solidFill>
                  <a:srgbClr val="484848"/>
                </a:solidFill>
                <a:effectLst/>
                <a:latin typeface="Inter"/>
              </a:rPr>
              <a:t>This is a non-preemptive algorithm, that is, once a job is put to execution the next response ratio is not calculated until the job completes the execution process.</a:t>
            </a:r>
          </a:p>
          <a:p>
            <a:pPr algn="just"/>
            <a:endParaRPr lang="en-NP" dirty="0"/>
          </a:p>
        </p:txBody>
      </p:sp>
    </p:spTree>
    <p:extLst>
      <p:ext uri="{BB962C8B-B14F-4D97-AF65-F5344CB8AC3E}">
        <p14:creationId xmlns:p14="http://schemas.microsoft.com/office/powerpoint/2010/main" val="29375399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FE16-E7F7-9276-AA47-C4A0DE0B5F11}"/>
              </a:ext>
            </a:extLst>
          </p:cNvPr>
          <p:cNvSpPr>
            <a:spLocks noGrp="1"/>
          </p:cNvSpPr>
          <p:nvPr>
            <p:ph type="title"/>
          </p:nvPr>
        </p:nvSpPr>
        <p:spPr/>
        <p:txBody>
          <a:bodyPr/>
          <a:lstStyle/>
          <a:p>
            <a:r>
              <a:rPr lang="en-US" b="0" i="0" dirty="0">
                <a:solidFill>
                  <a:srgbClr val="484848"/>
                </a:solidFill>
                <a:effectLst/>
                <a:latin typeface="Inter"/>
              </a:rPr>
              <a:t>Advantages of HRRN Scheduling Algorithm</a:t>
            </a:r>
            <a:endParaRPr lang="en-NP" dirty="0"/>
          </a:p>
        </p:txBody>
      </p:sp>
      <p:sp>
        <p:nvSpPr>
          <p:cNvPr id="3" name="Content Placeholder 2">
            <a:extLst>
              <a:ext uri="{FF2B5EF4-FFF2-40B4-BE49-F238E27FC236}">
                <a16:creationId xmlns:a16="http://schemas.microsoft.com/office/drawing/2014/main" id="{2CA281FA-8F50-ABF0-4DD4-0B843C62D317}"/>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sz="3600" b="0" i="0" dirty="0">
                <a:solidFill>
                  <a:srgbClr val="484848"/>
                </a:solidFill>
                <a:effectLst/>
                <a:latin typeface="Inter"/>
              </a:rPr>
              <a:t>This is more efficient than SJF scheduling.</a:t>
            </a:r>
          </a:p>
          <a:p>
            <a:pPr algn="just">
              <a:buFont typeface="Arial" panose="020B0604020202020204" pitchFamily="34" charset="0"/>
              <a:buChar char="•"/>
            </a:pPr>
            <a:r>
              <a:rPr lang="en-US" sz="3600" b="0" i="0" dirty="0">
                <a:solidFill>
                  <a:srgbClr val="484848"/>
                </a:solidFill>
                <a:effectLst/>
                <a:latin typeface="Inter"/>
              </a:rPr>
              <a:t>The throughput for this algorithm is high or at least more than many other scheduling algorithms in OS.</a:t>
            </a:r>
          </a:p>
          <a:p>
            <a:pPr algn="just">
              <a:buFont typeface="Arial" panose="020B0604020202020204" pitchFamily="34" charset="0"/>
              <a:buChar char="•"/>
            </a:pPr>
            <a:r>
              <a:rPr lang="en-US" sz="3600" b="0" i="0" dirty="0">
                <a:solidFill>
                  <a:srgbClr val="484848"/>
                </a:solidFill>
                <a:effectLst/>
                <a:latin typeface="Inter"/>
              </a:rPr>
              <a:t>While on the one hand, the waiting time for longer jobs is lesser, on the other it encourages the execution of shorter jobs.</a:t>
            </a:r>
          </a:p>
          <a:p>
            <a:pPr algn="just"/>
            <a:br>
              <a:rPr lang="en-US" sz="3600" dirty="0"/>
            </a:br>
            <a:endParaRPr lang="en-NP" sz="3600" dirty="0"/>
          </a:p>
        </p:txBody>
      </p:sp>
    </p:spTree>
    <p:extLst>
      <p:ext uri="{BB962C8B-B14F-4D97-AF65-F5344CB8AC3E}">
        <p14:creationId xmlns:p14="http://schemas.microsoft.com/office/powerpoint/2010/main" val="30185750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E7F6-37B5-29C2-B24A-DEA76FCEECFC}"/>
              </a:ext>
            </a:extLst>
          </p:cNvPr>
          <p:cNvSpPr>
            <a:spLocks noGrp="1"/>
          </p:cNvSpPr>
          <p:nvPr>
            <p:ph type="title"/>
          </p:nvPr>
        </p:nvSpPr>
        <p:spPr/>
        <p:txBody>
          <a:bodyPr>
            <a:normAutofit/>
          </a:bodyPr>
          <a:lstStyle/>
          <a:p>
            <a:r>
              <a:rPr lang="en-US" b="0" i="0" dirty="0">
                <a:solidFill>
                  <a:srgbClr val="484848"/>
                </a:solidFill>
                <a:effectLst/>
                <a:latin typeface="Inter"/>
              </a:rPr>
              <a:t>Disadvantages of HRRN Scheduling Algorithm</a:t>
            </a:r>
            <a:endParaRPr lang="en-NP" dirty="0"/>
          </a:p>
        </p:txBody>
      </p:sp>
      <p:sp>
        <p:nvSpPr>
          <p:cNvPr id="3" name="Content Placeholder 2">
            <a:extLst>
              <a:ext uri="{FF2B5EF4-FFF2-40B4-BE49-F238E27FC236}">
                <a16:creationId xmlns:a16="http://schemas.microsoft.com/office/drawing/2014/main" id="{087A9CC7-B07A-1CE2-D9AE-BC7A75319D51}"/>
              </a:ext>
            </a:extLst>
          </p:cNvPr>
          <p:cNvSpPr>
            <a:spLocks noGrp="1"/>
          </p:cNvSpPr>
          <p:nvPr>
            <p:ph idx="1"/>
          </p:nvPr>
        </p:nvSpPr>
        <p:spPr/>
        <p:txBody>
          <a:bodyPr>
            <a:normAutofit/>
          </a:bodyPr>
          <a:lstStyle/>
          <a:p>
            <a:pPr algn="just">
              <a:buFont typeface="Arial" panose="020B0604020202020204" pitchFamily="34" charset="0"/>
              <a:buChar char="•"/>
            </a:pPr>
            <a:r>
              <a:rPr lang="en-US" sz="4000" b="0" i="0" dirty="0">
                <a:solidFill>
                  <a:srgbClr val="484848"/>
                </a:solidFill>
                <a:effectLst/>
                <a:latin typeface="Inter"/>
              </a:rPr>
              <a:t>It is not the most implemented algorithm since we cannot always know the burst time for every job beforehand.</a:t>
            </a:r>
          </a:p>
          <a:p>
            <a:pPr algn="just">
              <a:buFont typeface="Arial" panose="020B0604020202020204" pitchFamily="34" charset="0"/>
              <a:buChar char="•"/>
            </a:pPr>
            <a:r>
              <a:rPr lang="en-US" sz="4000" b="0" i="0" dirty="0">
                <a:solidFill>
                  <a:srgbClr val="484848"/>
                </a:solidFill>
                <a:effectLst/>
                <a:latin typeface="Inter"/>
              </a:rPr>
              <a:t>Processor overhead may occur.</a:t>
            </a:r>
          </a:p>
          <a:p>
            <a:pPr algn="just"/>
            <a:endParaRPr lang="en-NP" sz="4000" dirty="0"/>
          </a:p>
        </p:txBody>
      </p:sp>
    </p:spTree>
    <p:extLst>
      <p:ext uri="{BB962C8B-B14F-4D97-AF65-F5344CB8AC3E}">
        <p14:creationId xmlns:p14="http://schemas.microsoft.com/office/powerpoint/2010/main" val="16062020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43C2-9214-5D3F-3735-B5FE67DF2C12}"/>
              </a:ext>
            </a:extLst>
          </p:cNvPr>
          <p:cNvSpPr>
            <a:spLocks noGrp="1"/>
          </p:cNvSpPr>
          <p:nvPr>
            <p:ph type="title"/>
          </p:nvPr>
        </p:nvSpPr>
        <p:spPr>
          <a:xfrm>
            <a:off x="838200" y="-6834"/>
            <a:ext cx="10515600" cy="1325563"/>
          </a:xfrm>
        </p:spPr>
        <p:txBody>
          <a:bodyPr/>
          <a:lstStyle/>
          <a:p>
            <a:r>
              <a:rPr lang="en-US" b="0" i="0" dirty="0">
                <a:solidFill>
                  <a:srgbClr val="484848"/>
                </a:solidFill>
                <a:effectLst/>
                <a:latin typeface="Inter"/>
              </a:rPr>
              <a:t>Example of HRRN scheduling algorithm in OS-</a:t>
            </a:r>
            <a:endParaRPr lang="en-NP" dirty="0"/>
          </a:p>
        </p:txBody>
      </p:sp>
      <p:pic>
        <p:nvPicPr>
          <p:cNvPr id="5122" name="Picture 2" descr="HRRN Scheduling Algorithm Example">
            <a:extLst>
              <a:ext uri="{FF2B5EF4-FFF2-40B4-BE49-F238E27FC236}">
                <a16:creationId xmlns:a16="http://schemas.microsoft.com/office/drawing/2014/main" id="{67550324-F5E4-A98A-13F6-42E5E1E100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14401"/>
            <a:ext cx="12240499" cy="399856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antt Chart used in HRRN Scheduling Algorithm">
            <a:extLst>
              <a:ext uri="{FF2B5EF4-FFF2-40B4-BE49-F238E27FC236}">
                <a16:creationId xmlns:a16="http://schemas.microsoft.com/office/drawing/2014/main" id="{AC81F8D7-B8AE-8B72-21F1-A6F505186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80909"/>
            <a:ext cx="12216249" cy="284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4829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9B6B-349F-D706-2914-2621DBFF74D3}"/>
              </a:ext>
            </a:extLst>
          </p:cNvPr>
          <p:cNvSpPr>
            <a:spLocks noGrp="1"/>
          </p:cNvSpPr>
          <p:nvPr>
            <p:ph type="ctrTitle"/>
          </p:nvPr>
        </p:nvSpPr>
        <p:spPr/>
        <p:txBody>
          <a:bodyPr/>
          <a:lstStyle/>
          <a:p>
            <a:r>
              <a:rPr lang="en-US" b="1" i="0" dirty="0">
                <a:effectLst/>
                <a:latin typeface="__Source_Sans_3_4cbbeb"/>
              </a:rPr>
              <a:t>Multilevel queue scheduling</a:t>
            </a:r>
            <a:endParaRPr lang="en-US" dirty="0"/>
          </a:p>
        </p:txBody>
      </p:sp>
      <p:sp>
        <p:nvSpPr>
          <p:cNvPr id="3" name="Subtitle 2">
            <a:extLst>
              <a:ext uri="{FF2B5EF4-FFF2-40B4-BE49-F238E27FC236}">
                <a16:creationId xmlns:a16="http://schemas.microsoft.com/office/drawing/2014/main" id="{AC29C4A9-147F-E10D-4541-925C997090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41194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EC5A0-0F34-5C7A-46AB-8CED3A6B0D81}"/>
              </a:ext>
            </a:extLst>
          </p:cNvPr>
          <p:cNvPicPr>
            <a:picLocks noChangeAspect="1"/>
          </p:cNvPicPr>
          <p:nvPr/>
        </p:nvPicPr>
        <p:blipFill>
          <a:blip r:embed="rId2"/>
          <a:stretch>
            <a:fillRect/>
          </a:stretch>
        </p:blipFill>
        <p:spPr>
          <a:xfrm>
            <a:off x="155196" y="400638"/>
            <a:ext cx="11881608" cy="6056723"/>
          </a:xfrm>
          <a:prstGeom prst="rect">
            <a:avLst/>
          </a:prstGeom>
        </p:spPr>
      </p:pic>
    </p:spTree>
    <p:extLst>
      <p:ext uri="{BB962C8B-B14F-4D97-AF65-F5344CB8AC3E}">
        <p14:creationId xmlns:p14="http://schemas.microsoft.com/office/powerpoint/2010/main" val="596127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CDD84DF5362444BEF6A95D1502FFF9" ma:contentTypeVersion="11" ma:contentTypeDescription="Create a new document." ma:contentTypeScope="" ma:versionID="97fe51426e3fc5b5fd0e0e8d187fc819">
  <xsd:schema xmlns:xsd="http://www.w3.org/2001/XMLSchema" xmlns:xs="http://www.w3.org/2001/XMLSchema" xmlns:p="http://schemas.microsoft.com/office/2006/metadata/properties" xmlns:ns2="500cfa60-31e5-41b2-8072-04c828108224" xmlns:ns3="d446c949-79f6-49ca-8f97-52bfa06e22c3" targetNamespace="http://schemas.microsoft.com/office/2006/metadata/properties" ma:root="true" ma:fieldsID="2e89f830208fdc13a8e298faf2e8f710" ns2:_="" ns3:_="">
    <xsd:import namespace="500cfa60-31e5-41b2-8072-04c828108224"/>
    <xsd:import namespace="d446c949-79f6-49ca-8f97-52bfa06e22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0cfa60-31e5-41b2-8072-04c8281082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e220b81-481f-4df2-a703-ac1e4232387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46c949-79f6-49ca-8f97-52bfa06e22c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f5c0170-7bc9-471f-a223-42e7d6b4d506}" ma:internalName="TaxCatchAll" ma:showField="CatchAllData" ma:web="d446c949-79f6-49ca-8f97-52bfa06e22c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446c949-79f6-49ca-8f97-52bfa06e22c3" xsi:nil="true"/>
    <lcf76f155ced4ddcb4097134ff3c332f xmlns="500cfa60-31e5-41b2-8072-04c82810822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45FCFFA-6B2D-4728-8DD4-2E95B2021716}"/>
</file>

<file path=customXml/itemProps2.xml><?xml version="1.0" encoding="utf-8"?>
<ds:datastoreItem xmlns:ds="http://schemas.openxmlformats.org/officeDocument/2006/customXml" ds:itemID="{D7202998-2BD7-45E4-BB0A-AAA381CE4D82}">
  <ds:schemaRefs>
    <ds:schemaRef ds:uri="http://schemas.microsoft.com/sharepoint/v3/contenttype/forms"/>
  </ds:schemaRefs>
</ds:datastoreItem>
</file>

<file path=customXml/itemProps3.xml><?xml version="1.0" encoding="utf-8"?>
<ds:datastoreItem xmlns:ds="http://schemas.openxmlformats.org/officeDocument/2006/customXml" ds:itemID="{8C59530A-F16D-4FDF-BBF6-43C58F967AB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11449</TotalTime>
  <Words>6843</Words>
  <Application>Microsoft Office PowerPoint</Application>
  <PresentationFormat>Widescreen</PresentationFormat>
  <Paragraphs>454</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Process Management</vt:lpstr>
      <vt:lpstr>Process</vt:lpstr>
      <vt:lpstr>PowerPoint Presentation</vt:lpstr>
      <vt:lpstr>Process States </vt:lpstr>
      <vt:lpstr>PowerPoint Presentation</vt:lpstr>
      <vt:lpstr>PowerPoint Presentation</vt:lpstr>
      <vt:lpstr>Process Control Block (PCB) </vt:lpstr>
      <vt:lpstr>PowerPoint Presentation</vt:lpstr>
      <vt:lpstr>Structure of the Process Control Block </vt:lpstr>
      <vt:lpstr>PowerPoint Presentation</vt:lpstr>
      <vt:lpstr>PowerPoint Presentation</vt:lpstr>
      <vt:lpstr>Threads: </vt:lpstr>
      <vt:lpstr>PowerPoint Presentation</vt:lpstr>
      <vt:lpstr>PowerPoint Presentation</vt:lpstr>
      <vt:lpstr>PowerPoint Presentation</vt:lpstr>
      <vt:lpstr>Types of Threads </vt:lpstr>
      <vt:lpstr>User-level thread</vt:lpstr>
      <vt:lpstr>Kernel level thread </vt:lpstr>
      <vt:lpstr>PowerPoint Presentation</vt:lpstr>
      <vt:lpstr>PowerPoint Presentation</vt:lpstr>
      <vt:lpstr>PowerPoint Presentation</vt:lpstr>
      <vt:lpstr>Inter process Communication(IPC)</vt:lpstr>
      <vt:lpstr>Inter process Communication(IPC)</vt:lpstr>
      <vt:lpstr>Inter process Communication(IPC)</vt:lpstr>
      <vt:lpstr>Real-world examples of inter-process communication (IPC)</vt:lpstr>
      <vt:lpstr>Real-world examples of inter-process communication (IPC)</vt:lpstr>
      <vt:lpstr>Message-Passing System</vt:lpstr>
      <vt:lpstr>Message-Passing System</vt:lpstr>
      <vt:lpstr>Message-Passing System</vt:lpstr>
      <vt:lpstr>Shared Memory Systems </vt:lpstr>
      <vt:lpstr>Examples:</vt:lpstr>
      <vt:lpstr>Process Synchronization </vt:lpstr>
      <vt:lpstr>Process Synchronization </vt:lpstr>
      <vt:lpstr>Techniques used in Process Synchronization:</vt:lpstr>
      <vt:lpstr>Race Condition</vt:lpstr>
      <vt:lpstr>Shared Resource Access:</vt:lpstr>
      <vt:lpstr>Example: Ticket Reservation System</vt:lpstr>
      <vt:lpstr>PowerPoint Presentation</vt:lpstr>
      <vt:lpstr>PowerPoint Presentation</vt:lpstr>
      <vt:lpstr>Critical Section-</vt:lpstr>
      <vt:lpstr>Mutual exclusion</vt:lpstr>
      <vt:lpstr>PowerPoint Presentation</vt:lpstr>
      <vt:lpstr>Mutual exclusion: Lock Variable</vt:lpstr>
      <vt:lpstr>Mutual exclusion: Strict Alternation Approach </vt:lpstr>
      <vt:lpstr>Mutual exclusion: Peterson's solution</vt:lpstr>
      <vt:lpstr>PowerPoint Presentation</vt:lpstr>
      <vt:lpstr>PowerPoint Presentation</vt:lpstr>
      <vt:lpstr>Semaphore</vt:lpstr>
      <vt:lpstr>PowerPoint Presentation</vt:lpstr>
      <vt:lpstr>Classical IPC problems</vt:lpstr>
      <vt:lpstr>Producers Consumer Problem</vt:lpstr>
      <vt:lpstr>PowerPoint Presentation</vt:lpstr>
      <vt:lpstr>PowerPoint Presentation</vt:lpstr>
      <vt:lpstr>PowerPoint Presentation</vt:lpstr>
      <vt:lpstr>PowerPoint Presentation</vt:lpstr>
      <vt:lpstr>Reader-Writer problem</vt:lpstr>
      <vt:lpstr>PowerPoint Presentation</vt:lpstr>
      <vt:lpstr>Dining Philosopher Problem</vt:lpstr>
      <vt:lpstr>PowerPoint Presentation</vt:lpstr>
      <vt:lpstr>Sleeping Barber Problem</vt:lpstr>
      <vt:lpstr>PowerPoint Presentation</vt:lpstr>
      <vt:lpstr>PowerPoint Presentation</vt:lpstr>
      <vt:lpstr>What is a Process in Programming?</vt:lpstr>
      <vt:lpstr>What is Process Scheduling in OS?</vt:lpstr>
      <vt:lpstr>Continue</vt:lpstr>
      <vt:lpstr>Continue</vt:lpstr>
      <vt:lpstr>PowerPoint Presentation</vt:lpstr>
      <vt:lpstr>The Need for Process Scheduling in OS</vt:lpstr>
      <vt:lpstr>The Need for Process Scheduling in OS</vt:lpstr>
      <vt:lpstr>What is CPU Scheduling Algorithm?</vt:lpstr>
      <vt:lpstr>The objectives of these process scheduling algorithms are</vt:lpstr>
      <vt:lpstr>Different Types of CPU Scheduling Algorithms</vt:lpstr>
      <vt:lpstr>1. First Come First Serve (FCFS) Scheduling Algorithm</vt:lpstr>
      <vt:lpstr>Characteristics of FCFS scheduling algorithm</vt:lpstr>
      <vt:lpstr>Advantages of FCFS scheduling algorithm</vt:lpstr>
      <vt:lpstr>Disadvantages of the FCFS scheduling algorithm</vt:lpstr>
      <vt:lpstr>Example of FCFS scheduling algorithm in OS-</vt:lpstr>
      <vt:lpstr>2. Shortest Job First (SJF) Scheduling Algorithm</vt:lpstr>
      <vt:lpstr>Characteristics of SJF scheduling algorithm</vt:lpstr>
      <vt:lpstr>Advantages of SJF scheduling algorithm</vt:lpstr>
      <vt:lpstr>Disadvantages of the SJF scheduling algorithm</vt:lpstr>
      <vt:lpstr>Example of SJF scheduling algorithm in OS-</vt:lpstr>
      <vt:lpstr>Priority Scheduling Algorithm in OS</vt:lpstr>
      <vt:lpstr>Characteristics of Priority Scheduling Algorithm</vt:lpstr>
      <vt:lpstr>PowerPoint Presentation</vt:lpstr>
      <vt:lpstr>Example of Priority Scheduling Algorithm in OS-</vt:lpstr>
      <vt:lpstr>5. Round Robin Scheduling Algorithm in OS</vt:lpstr>
      <vt:lpstr>PowerPoint Presentation</vt:lpstr>
      <vt:lpstr>Characteristics of RR Scheduling Algorithm</vt:lpstr>
      <vt:lpstr>Advantages of RR Scheduling Algorithm</vt:lpstr>
      <vt:lpstr>Disadvantages of RR Scheduling Algorithm</vt:lpstr>
      <vt:lpstr>Example of RR Scheduling Algorithm in OS-</vt:lpstr>
      <vt:lpstr>8. Highest Response Ratio Next (HRRN) Scheduling Algorithm</vt:lpstr>
      <vt:lpstr>Characteristics of HRRN Scheduling Algorithm</vt:lpstr>
      <vt:lpstr>Advantages of HRRN Scheduling Algorithm</vt:lpstr>
      <vt:lpstr>Disadvantages of HRRN Scheduling Algorithm</vt:lpstr>
      <vt:lpstr>Example of HRRN scheduling algorithm in OS-</vt:lpstr>
      <vt:lpstr>Multilevel queue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Dell</dc:creator>
  <cp:lastModifiedBy>Rajesh Kamar</cp:lastModifiedBy>
  <cp:revision>121</cp:revision>
  <dcterms:created xsi:type="dcterms:W3CDTF">2023-05-17T00:48:32Z</dcterms:created>
  <dcterms:modified xsi:type="dcterms:W3CDTF">2024-06-03T14:28:18Z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0x01010001CDD84DF5362444BEF6A95D1502FFF9</vt:lpwstr>
  </property>
</Properties>
</file>